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68" r:id="rId16"/>
    <p:sldId id="287" r:id="rId17"/>
    <p:sldId id="288" r:id="rId18"/>
    <p:sldId id="289" r:id="rId19"/>
    <p:sldId id="290" r:id="rId20"/>
    <p:sldId id="291" r:id="rId21"/>
    <p:sldId id="292" r:id="rId22"/>
    <p:sldId id="293" r:id="rId23"/>
    <p:sldId id="294" r:id="rId24"/>
    <p:sldId id="271" r:id="rId25"/>
    <p:sldId id="272" r:id="rId26"/>
    <p:sldId id="273" r:id="rId27"/>
    <p:sldId id="274" r:id="rId28"/>
    <p:sldId id="275" r:id="rId29"/>
    <p:sldId id="276" r:id="rId30"/>
    <p:sldId id="277" r:id="rId31"/>
    <p:sldId id="278" r:id="rId32"/>
    <p:sldId id="285" r:id="rId33"/>
    <p:sldId id="279" r:id="rId34"/>
    <p:sldId id="280" r:id="rId35"/>
    <p:sldId id="281" r:id="rId36"/>
    <p:sldId id="282" r:id="rId37"/>
    <p:sldId id="283" r:id="rId38"/>
    <p:sldId id="284" r:id="rId39"/>
    <p:sldId id="286"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27" autoAdjust="0"/>
  </p:normalViewPr>
  <p:slideViewPr>
    <p:cSldViewPr snapToGrid="0">
      <p:cViewPr varScale="1">
        <p:scale>
          <a:sx n="102" d="100"/>
          <a:sy n="102" d="100"/>
        </p:scale>
        <p:origin x="396"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7DABD6-3FF0-4728-86EB-38A569B89275}" type="datetimeFigureOut">
              <a:rPr lang="fr-FR" smtClean="0"/>
              <a:t>13/10/2026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02929E-F631-4E79-942F-D1594D9320EC}" type="slidenum">
              <a:rPr lang="fr-FR" smtClean="0"/>
              <a:t>‹N°›</a:t>
            </a:fld>
            <a:endParaRPr lang="fr-FR"/>
          </a:p>
        </p:txBody>
      </p:sp>
    </p:spTree>
    <p:extLst>
      <p:ext uri="{BB962C8B-B14F-4D97-AF65-F5344CB8AC3E}">
        <p14:creationId xmlns:p14="http://schemas.microsoft.com/office/powerpoint/2010/main" val="915343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D02929E-F631-4E79-942F-D1594D9320EC}" type="slidenum">
              <a:rPr lang="fr-FR" smtClean="0"/>
              <a:t>15</a:t>
            </a:fld>
            <a:endParaRPr lang="fr-FR"/>
          </a:p>
        </p:txBody>
      </p:sp>
    </p:spTree>
    <p:extLst>
      <p:ext uri="{BB962C8B-B14F-4D97-AF65-F5344CB8AC3E}">
        <p14:creationId xmlns:p14="http://schemas.microsoft.com/office/powerpoint/2010/main" val="35301654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fr-FR"/>
              <a:t>Modifiez le style du titre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10/13/2026</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‹N°›</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10/13/2026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fr-FR"/>
              <a:t>Modifiez le style du titre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10/13/2026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10/13/2026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fr-FR"/>
              <a:t>Modifiez le style du titre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10/13/2026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fr-FR"/>
              <a:t>Modifiez le style du titre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10/13/2026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10/13/2026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10/13/2026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10/13/2026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10/13/2026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10/13/2026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fr-FR"/>
              <a:t>Modifiez le style du titre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10/13/2026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10/13/2026</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5B73D4-1CD8-4D20-9DE7-A1A1F2A963EA}"/>
              </a:ext>
            </a:extLst>
          </p:cNvPr>
          <p:cNvSpPr>
            <a:spLocks noGrp="1"/>
          </p:cNvSpPr>
          <p:nvPr>
            <p:ph type="title"/>
          </p:nvPr>
        </p:nvSpPr>
        <p:spPr>
          <a:xfrm>
            <a:off x="1295401" y="701117"/>
            <a:ext cx="9601196" cy="731757"/>
          </a:xfrm>
        </p:spPr>
        <p:txBody>
          <a:bodyPr>
            <a:normAutofit/>
          </a:bodyPr>
          <a:lstStyle/>
          <a:p>
            <a:r>
              <a:rPr lang="fr-FR" sz="4000" b="1" dirty="0">
                <a:effectLst/>
                <a:latin typeface="Arial" panose="020B0604020202020204" pitchFamily="34" charset="0"/>
                <a:ea typeface="Times New Roman" panose="02020603050405020304" pitchFamily="18" charset="0"/>
                <a:cs typeface="Arial" panose="020B0604020202020204" pitchFamily="34" charset="0"/>
              </a:rPr>
              <a:t>Vous connaissez le Palais de justice </a:t>
            </a:r>
            <a:endParaRPr lang="fr-FR" sz="4000" b="1" dirty="0">
              <a:latin typeface="Arial" panose="020B0604020202020204" pitchFamily="34" charset="0"/>
              <a:cs typeface="Arial" panose="020B0604020202020204" pitchFamily="34" charset="0"/>
            </a:endParaRPr>
          </a:p>
        </p:txBody>
      </p:sp>
      <p:sp>
        <p:nvSpPr>
          <p:cNvPr id="8" name="Espace réservé du contenu 7">
            <a:extLst>
              <a:ext uri="{FF2B5EF4-FFF2-40B4-BE49-F238E27FC236}">
                <a16:creationId xmlns:a16="http://schemas.microsoft.com/office/drawing/2014/main" id="{52EAA811-37C0-4C68-BA16-9149474818EA}"/>
              </a:ext>
            </a:extLst>
          </p:cNvPr>
          <p:cNvSpPr>
            <a:spLocks noGrp="1"/>
          </p:cNvSpPr>
          <p:nvPr>
            <p:ph idx="1"/>
          </p:nvPr>
        </p:nvSpPr>
        <p:spPr>
          <a:xfrm>
            <a:off x="1295401" y="2556932"/>
            <a:ext cx="9601196" cy="2882396"/>
          </a:xfrm>
        </p:spPr>
        <p:txBody>
          <a:bodyPr/>
          <a:lstStyle/>
          <a:p>
            <a:endParaRPr lang="fr-FR"/>
          </a:p>
        </p:txBody>
      </p:sp>
      <p:pic>
        <p:nvPicPr>
          <p:cNvPr id="7" name="Image 6">
            <a:extLst>
              <a:ext uri="{FF2B5EF4-FFF2-40B4-BE49-F238E27FC236}">
                <a16:creationId xmlns:a16="http://schemas.microsoft.com/office/drawing/2014/main" id="{5BB07286-0D7E-4452-BFD3-7923458DB294}"/>
              </a:ext>
            </a:extLst>
          </p:cNvPr>
          <p:cNvPicPr>
            <a:picLocks noChangeAspect="1"/>
          </p:cNvPicPr>
          <p:nvPr/>
        </p:nvPicPr>
        <p:blipFill>
          <a:blip r:embed="rId2"/>
          <a:stretch>
            <a:fillRect/>
          </a:stretch>
        </p:blipFill>
        <p:spPr>
          <a:xfrm>
            <a:off x="1295401" y="1659197"/>
            <a:ext cx="9601196" cy="3780131"/>
          </a:xfrm>
          <a:prstGeom prst="rect">
            <a:avLst/>
          </a:prstGeom>
        </p:spPr>
      </p:pic>
      <p:sp>
        <p:nvSpPr>
          <p:cNvPr id="6" name="Titre 1">
            <a:extLst>
              <a:ext uri="{FF2B5EF4-FFF2-40B4-BE49-F238E27FC236}">
                <a16:creationId xmlns:a16="http://schemas.microsoft.com/office/drawing/2014/main" id="{4A84EF57-B606-4413-B090-7715B4D50E36}"/>
              </a:ext>
            </a:extLst>
          </p:cNvPr>
          <p:cNvSpPr txBox="1">
            <a:spLocks/>
          </p:cNvSpPr>
          <p:nvPr/>
        </p:nvSpPr>
        <p:spPr>
          <a:xfrm>
            <a:off x="1295401" y="5425126"/>
            <a:ext cx="9601196" cy="731757"/>
          </a:xfrm>
          <a:prstGeom prst="rect">
            <a:avLst/>
          </a:prstGeom>
          <a:effectLst/>
        </p:spPr>
        <p:txBody>
          <a:bodyPr vert="horz" lIns="91440" tIns="45720" rIns="91440" bIns="45720" rtlCol="0" anchor="ctr">
            <a:normAutofit fontScale="62500" lnSpcReduction="20000"/>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4000" b="1" dirty="0">
                <a:latin typeface="Arial" panose="020B0604020202020204" pitchFamily="34" charset="0"/>
                <a:ea typeface="Times New Roman" panose="02020603050405020304" pitchFamily="18" charset="0"/>
                <a:cs typeface="Arial" panose="020B0604020202020204" pitchFamily="34" charset="0"/>
              </a:rPr>
              <a:t>Qui peut indiquer où se trouve cet élément de décoration? </a:t>
            </a:r>
            <a:endParaRPr lang="fr-FR" sz="4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6433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re 23">
            <a:extLst>
              <a:ext uri="{FF2B5EF4-FFF2-40B4-BE49-F238E27FC236}">
                <a16:creationId xmlns:a16="http://schemas.microsoft.com/office/drawing/2014/main" id="{641D03EB-387D-4A81-98E6-D19AE40CC65B}"/>
              </a:ext>
            </a:extLst>
          </p:cNvPr>
          <p:cNvSpPr>
            <a:spLocks noGrp="1"/>
          </p:cNvSpPr>
          <p:nvPr>
            <p:ph type="title" idx="4294967295"/>
          </p:nvPr>
        </p:nvSpPr>
        <p:spPr>
          <a:xfrm>
            <a:off x="1295400" y="5248569"/>
            <a:ext cx="9601200" cy="869950"/>
          </a:xfrm>
        </p:spPr>
        <p:txBody>
          <a:bodyPr>
            <a:normAutofit/>
          </a:bodyPr>
          <a:lstStyle/>
          <a:p>
            <a:pPr marL="467995"/>
            <a:r>
              <a:rPr lang="fr-FR" sz="2800" b="1" dirty="0">
                <a:effectLst/>
                <a:latin typeface="Arial" panose="020B0604020202020204" pitchFamily="34" charset="0"/>
                <a:ea typeface="Times New Roman" panose="02020603050405020304" pitchFamily="18" charset="0"/>
                <a:cs typeface="Arial" panose="020B0604020202020204" pitchFamily="34" charset="0"/>
              </a:rPr>
              <a:t>Le voyez- vous?</a:t>
            </a:r>
            <a:endParaRPr lang="fr-FR" sz="2800" b="1" dirty="0">
              <a:latin typeface="Arial" panose="020B0604020202020204" pitchFamily="34" charset="0"/>
              <a:cs typeface="Arial" panose="020B0604020202020204" pitchFamily="34" charset="0"/>
            </a:endParaRPr>
          </a:p>
        </p:txBody>
      </p:sp>
      <p:pic>
        <p:nvPicPr>
          <p:cNvPr id="9" name="Espace réservé du contenu 8">
            <a:extLst>
              <a:ext uri="{FF2B5EF4-FFF2-40B4-BE49-F238E27FC236}">
                <a16:creationId xmlns:a16="http://schemas.microsoft.com/office/drawing/2014/main" id="{0E3A2D44-D140-4A9E-A157-13AD4F9B954A}"/>
              </a:ext>
            </a:extLst>
          </p:cNvPr>
          <p:cNvPicPr>
            <a:picLocks noGrp="1" noChangeAspect="1"/>
          </p:cNvPicPr>
          <p:nvPr>
            <p:ph sz="half" idx="4294967295"/>
          </p:nvPr>
        </p:nvPicPr>
        <p:blipFill rotWithShape="1">
          <a:blip r:embed="rId2"/>
          <a:stretch/>
        </p:blipFill>
        <p:spPr>
          <a:xfrm>
            <a:off x="2848466" y="2422475"/>
            <a:ext cx="6495068" cy="2922104"/>
          </a:xfrm>
        </p:spPr>
      </p:pic>
      <p:sp>
        <p:nvSpPr>
          <p:cNvPr id="25" name="Espace réservé du contenu 24">
            <a:extLst>
              <a:ext uri="{FF2B5EF4-FFF2-40B4-BE49-F238E27FC236}">
                <a16:creationId xmlns:a16="http://schemas.microsoft.com/office/drawing/2014/main" id="{E6A04D3E-0D75-409E-84E0-B18EEEE21732}"/>
              </a:ext>
            </a:extLst>
          </p:cNvPr>
          <p:cNvSpPr>
            <a:spLocks noGrp="1"/>
          </p:cNvSpPr>
          <p:nvPr>
            <p:ph sz="half" idx="4294967295"/>
          </p:nvPr>
        </p:nvSpPr>
        <p:spPr>
          <a:xfrm>
            <a:off x="1295399" y="1341855"/>
            <a:ext cx="10186447" cy="1504828"/>
          </a:xfrm>
        </p:spPr>
        <p:txBody>
          <a:bodyPr>
            <a:normAutofit lnSpcReduction="10000"/>
          </a:bodyPr>
          <a:lstStyle/>
          <a:p>
            <a:r>
              <a:rPr lang="fr-FR" dirty="0">
                <a:latin typeface="Arial" panose="020B0604020202020204" pitchFamily="34" charset="0"/>
              </a:rPr>
              <a:t>Vous y travaillez. Vous y tenez des audiences. Vous y rendez des décisions. Vous y recevez des justiciables, des avocats, des experts.</a:t>
            </a:r>
            <a:br>
              <a:rPr lang="fr-FR" dirty="0">
                <a:latin typeface="Arial" panose="020B0604020202020204" pitchFamily="34" charset="0"/>
              </a:rPr>
            </a:br>
            <a:r>
              <a:rPr lang="fr-FR" dirty="0">
                <a:latin typeface="Arial" panose="020B0604020202020204" pitchFamily="34" charset="0"/>
              </a:rPr>
              <a:t>Vous le traversez parfois plusieurs fois par jour.</a:t>
            </a:r>
            <a:br>
              <a:rPr lang="fr-FR" dirty="0">
                <a:latin typeface="Arial" panose="020B0604020202020204" pitchFamily="34" charset="0"/>
              </a:rPr>
            </a:br>
            <a:r>
              <a:rPr lang="fr-FR" dirty="0">
                <a:latin typeface="Arial" panose="020B0604020202020204" pitchFamily="34" charset="0"/>
              </a:rPr>
              <a:t>Mais…</a:t>
            </a:r>
          </a:p>
          <a:p>
            <a:endParaRPr lang="fr-FR" dirty="0"/>
          </a:p>
        </p:txBody>
      </p:sp>
      <p:sp>
        <p:nvSpPr>
          <p:cNvPr id="5" name="Titre 23">
            <a:extLst>
              <a:ext uri="{FF2B5EF4-FFF2-40B4-BE49-F238E27FC236}">
                <a16:creationId xmlns:a16="http://schemas.microsoft.com/office/drawing/2014/main" id="{0ABDB7AB-9ED1-4E1A-8B1A-AB2CE259A0E5}"/>
              </a:ext>
            </a:extLst>
          </p:cNvPr>
          <p:cNvSpPr txBox="1">
            <a:spLocks/>
          </p:cNvSpPr>
          <p:nvPr/>
        </p:nvSpPr>
        <p:spPr>
          <a:xfrm>
            <a:off x="1210559" y="813715"/>
            <a:ext cx="9601200" cy="528140"/>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67995"/>
            <a:r>
              <a:rPr lang="fr-FR" sz="2800" b="1" dirty="0">
                <a:latin typeface="Arial" panose="020B0604020202020204" pitchFamily="34" charset="0"/>
                <a:ea typeface="Times New Roman" panose="02020603050405020304" pitchFamily="18" charset="0"/>
                <a:cs typeface="Arial" panose="020B0604020202020204" pitchFamily="34" charset="0"/>
              </a:rPr>
              <a:t>Cet édifice</a:t>
            </a:r>
            <a:endParaRPr lang="fr-FR"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22702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AED0C4-619A-43F6-8A9B-01ABD9610B6D}"/>
              </a:ext>
            </a:extLst>
          </p:cNvPr>
          <p:cNvSpPr>
            <a:spLocks noGrp="1"/>
          </p:cNvSpPr>
          <p:nvPr>
            <p:ph type="title" idx="4294967295"/>
          </p:nvPr>
        </p:nvSpPr>
        <p:spPr>
          <a:xfrm>
            <a:off x="1295400" y="775273"/>
            <a:ext cx="9601200" cy="846137"/>
          </a:xfrm>
        </p:spPr>
        <p:txBody>
          <a:bodyPr>
            <a:noAutofit/>
          </a:bodyPr>
          <a:lstStyle/>
          <a:p>
            <a:r>
              <a:rPr lang="fr-FR" sz="4000" b="1" dirty="0">
                <a:effectLst/>
                <a:latin typeface="Arial" panose="020B0604020202020204" pitchFamily="34" charset="0"/>
                <a:ea typeface="Times New Roman" panose="02020603050405020304" pitchFamily="18" charset="0"/>
                <a:cs typeface="Arial" panose="020B0604020202020204" pitchFamily="34" charset="0"/>
              </a:rPr>
              <a:t>Est-ce que vous le regardez encore ?</a:t>
            </a:r>
            <a:endParaRPr lang="fr-FR" sz="4000" dirty="0">
              <a:latin typeface="Arial" panose="020B0604020202020204" pitchFamily="34" charset="0"/>
              <a:cs typeface="Arial" panose="020B0604020202020204" pitchFamily="34" charset="0"/>
            </a:endParaRPr>
          </a:p>
        </p:txBody>
      </p:sp>
      <p:pic>
        <p:nvPicPr>
          <p:cNvPr id="5" name="Espace réservé du contenu 4">
            <a:extLst>
              <a:ext uri="{FF2B5EF4-FFF2-40B4-BE49-F238E27FC236}">
                <a16:creationId xmlns:a16="http://schemas.microsoft.com/office/drawing/2014/main" id="{D6A9EF54-3C95-4A02-B919-4548C4099DD9}"/>
              </a:ext>
            </a:extLst>
          </p:cNvPr>
          <p:cNvPicPr>
            <a:picLocks noGrp="1" noChangeAspect="1"/>
          </p:cNvPicPr>
          <p:nvPr>
            <p:ph idx="4294967295"/>
          </p:nvPr>
        </p:nvPicPr>
        <p:blipFill>
          <a:blip r:embed="rId2"/>
          <a:stretch>
            <a:fillRect/>
          </a:stretch>
        </p:blipFill>
        <p:spPr>
          <a:xfrm>
            <a:off x="1479082" y="1621410"/>
            <a:ext cx="9417518" cy="4237708"/>
          </a:xfrm>
        </p:spPr>
      </p:pic>
    </p:spTree>
    <p:extLst>
      <p:ext uri="{BB962C8B-B14F-4D97-AF65-F5344CB8AC3E}">
        <p14:creationId xmlns:p14="http://schemas.microsoft.com/office/powerpoint/2010/main" val="8377891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FE1648-8EDE-4CBF-A5C3-350A4BAE589F}"/>
              </a:ext>
            </a:extLst>
          </p:cNvPr>
          <p:cNvSpPr>
            <a:spLocks noGrp="1"/>
          </p:cNvSpPr>
          <p:nvPr>
            <p:ph type="title" idx="4294967295"/>
          </p:nvPr>
        </p:nvSpPr>
        <p:spPr>
          <a:xfrm>
            <a:off x="1307970" y="743469"/>
            <a:ext cx="9601200" cy="573087"/>
          </a:xfrm>
        </p:spPr>
        <p:txBody>
          <a:bodyPr>
            <a:noAutofit/>
          </a:bodyPr>
          <a:lstStyle/>
          <a:p>
            <a:r>
              <a:rPr lang="fr-FR" sz="2400" b="1" dirty="0">
                <a:effectLst/>
                <a:latin typeface="Segoe UI" panose="020B0502040204020203" pitchFamily="34" charset="0"/>
                <a:ea typeface="Times New Roman" panose="02020603050405020304" pitchFamily="18" charset="0"/>
              </a:rPr>
              <a:t>Qu’est ce qui est à l'origine de cette présentation d’aujourd’hui?</a:t>
            </a:r>
            <a:endParaRPr lang="fr-FR" sz="2400" b="1" dirty="0"/>
          </a:p>
        </p:txBody>
      </p:sp>
      <p:sp>
        <p:nvSpPr>
          <p:cNvPr id="3" name="Espace réservé du contenu 2">
            <a:extLst>
              <a:ext uri="{FF2B5EF4-FFF2-40B4-BE49-F238E27FC236}">
                <a16:creationId xmlns:a16="http://schemas.microsoft.com/office/drawing/2014/main" id="{B8DFDA80-F943-4811-BB4D-E67F106DAC15}"/>
              </a:ext>
            </a:extLst>
          </p:cNvPr>
          <p:cNvSpPr>
            <a:spLocks noGrp="1"/>
          </p:cNvSpPr>
          <p:nvPr>
            <p:ph idx="4294967295"/>
          </p:nvPr>
        </p:nvSpPr>
        <p:spPr>
          <a:xfrm>
            <a:off x="1027523" y="1176337"/>
            <a:ext cx="10162094" cy="1543394"/>
          </a:xfrm>
        </p:spPr>
        <p:txBody>
          <a:bodyPr>
            <a:normAutofit/>
          </a:bodyPr>
          <a:lstStyle/>
          <a:p>
            <a:pPr marL="0" indent="0" algn="just">
              <a:spcBef>
                <a:spcPts val="0"/>
              </a:spcBef>
              <a:spcAft>
                <a:spcPts val="0"/>
              </a:spcAft>
              <a:buNone/>
            </a:pPr>
            <a:r>
              <a:rPr lang="fr-FR" sz="1800" dirty="0">
                <a:latin typeface="Segoe UI" panose="020B0502040204020203" pitchFamily="34" charset="0"/>
                <a:ea typeface="Times New Roman" panose="02020603050405020304" pitchFamily="18" charset="0"/>
                <a:cs typeface="Times New Roman" panose="02020603050405020304" pitchFamily="18" charset="0"/>
              </a:rPr>
              <a:t>I</a:t>
            </a:r>
            <a:r>
              <a:rPr lang="fr-FR" sz="1800" dirty="0">
                <a:effectLst/>
                <a:latin typeface="Segoe UI" panose="020B0502040204020203" pitchFamily="34" charset="0"/>
                <a:ea typeface="Times New Roman" panose="02020603050405020304" pitchFamily="18" charset="0"/>
                <a:cs typeface="Times New Roman" panose="02020603050405020304" pitchFamily="18" charset="0"/>
              </a:rPr>
              <a:t>l y a plusieurs mois de cela, je reçois un coup de téléphone de Franck WANERT, président de notre compagnie d’expert. Il m’explique que le président de la cour administrative d’appel de Lyon,  Gilles HERMITTE, prédécesseur de </a:t>
            </a:r>
            <a:r>
              <a:rPr lang="fr-FR" sz="1800" dirty="0" err="1">
                <a:effectLst/>
                <a:latin typeface="Segoe UI" panose="020B0502040204020203" pitchFamily="34" charset="0"/>
                <a:ea typeface="Times New Roman" panose="02020603050405020304" pitchFamily="18" charset="0"/>
                <a:cs typeface="Times New Roman" panose="02020603050405020304" pitchFamily="18" charset="0"/>
              </a:rPr>
              <a:t>E</a:t>
            </a:r>
            <a:r>
              <a:rPr lang="fr-FR" sz="1800" dirty="0" err="1">
                <a:effectLst/>
                <a:latin typeface="Arial" panose="020B0604020202020204" pitchFamily="34" charset="0"/>
                <a:ea typeface="Calibri" panose="020F0502020204030204" pitchFamily="34" charset="0"/>
              </a:rPr>
              <a:t>ric</a:t>
            </a:r>
            <a:r>
              <a:rPr lang="fr-FR" sz="1800" dirty="0">
                <a:effectLst/>
                <a:latin typeface="Arial" panose="020B0604020202020204" pitchFamily="34" charset="0"/>
                <a:ea typeface="Calibri" panose="020F0502020204030204" pitchFamily="34" charset="0"/>
              </a:rPr>
              <a:t> KOLBERT, </a:t>
            </a:r>
            <a:r>
              <a:rPr lang="fr-FR" sz="1800" dirty="0">
                <a:effectLst/>
                <a:latin typeface="Segoe UI" panose="020B0502040204020203" pitchFamily="34" charset="0"/>
                <a:ea typeface="Times New Roman" panose="02020603050405020304" pitchFamily="18" charset="0"/>
                <a:cs typeface="Times New Roman" panose="02020603050405020304" pitchFamily="18" charset="0"/>
              </a:rPr>
              <a:t>souhaite faire visiter le palais des juridictions administratives aux personnes qui y travaillent tous les jours. Il demande si un architecte de la compagnie pourrait se charger de guider cette visite.</a:t>
            </a:r>
          </a:p>
        </p:txBody>
      </p:sp>
      <p:pic>
        <p:nvPicPr>
          <p:cNvPr id="6" name="Image 5">
            <a:extLst>
              <a:ext uri="{FF2B5EF4-FFF2-40B4-BE49-F238E27FC236}">
                <a16:creationId xmlns:a16="http://schemas.microsoft.com/office/drawing/2014/main" id="{27216926-B3D0-4F05-936A-7E10E36F1DC1}"/>
              </a:ext>
            </a:extLst>
          </p:cNvPr>
          <p:cNvPicPr>
            <a:picLocks noChangeAspect="1"/>
          </p:cNvPicPr>
          <p:nvPr/>
        </p:nvPicPr>
        <p:blipFill>
          <a:blip r:embed="rId2"/>
          <a:stretch>
            <a:fillRect/>
          </a:stretch>
        </p:blipFill>
        <p:spPr>
          <a:xfrm>
            <a:off x="4616354" y="2833748"/>
            <a:ext cx="3391715" cy="1698881"/>
          </a:xfrm>
          <a:prstGeom prst="rect">
            <a:avLst/>
          </a:prstGeom>
        </p:spPr>
      </p:pic>
      <p:sp>
        <p:nvSpPr>
          <p:cNvPr id="8" name="ZoneTexte 7">
            <a:extLst>
              <a:ext uri="{FF2B5EF4-FFF2-40B4-BE49-F238E27FC236}">
                <a16:creationId xmlns:a16="http://schemas.microsoft.com/office/drawing/2014/main" id="{84134558-6A27-428A-8A29-E09A50A8519B}"/>
              </a:ext>
            </a:extLst>
          </p:cNvPr>
          <p:cNvSpPr txBox="1"/>
          <p:nvPr/>
        </p:nvSpPr>
        <p:spPr>
          <a:xfrm>
            <a:off x="889261" y="4599262"/>
            <a:ext cx="10187234" cy="1477328"/>
          </a:xfrm>
          <a:prstGeom prst="rect">
            <a:avLst/>
          </a:prstGeom>
          <a:noFill/>
        </p:spPr>
        <p:txBody>
          <a:bodyPr wrap="square">
            <a:spAutoFit/>
          </a:bodyPr>
          <a:lstStyle/>
          <a:p>
            <a:pPr algn="just"/>
            <a:r>
              <a:rPr lang="fr-FR" b="1" dirty="0">
                <a:effectLst/>
                <a:latin typeface="Segoe UI" panose="020B0502040204020203" pitchFamily="34" charset="0"/>
                <a:ea typeface="Times New Roman" panose="02020603050405020304" pitchFamily="18" charset="0"/>
                <a:cs typeface="Times New Roman" panose="02020603050405020304" pitchFamily="18" charset="0"/>
              </a:rPr>
              <a:t>Je me suis retrouvé en charge de vous faite visiter votre lieu de travail. Avec un problème de taille. Je ne connaissais rien de vous ni de votre palais.</a:t>
            </a:r>
            <a:endParaRPr lang="fr-FR" b="1"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fr-FR" sz="1800" dirty="0">
                <a:effectLst/>
                <a:latin typeface="Segoe UI" panose="020B0502040204020203" pitchFamily="34" charset="0"/>
                <a:ea typeface="Times New Roman" panose="02020603050405020304" pitchFamily="18" charset="0"/>
                <a:cs typeface="Times New Roman" panose="02020603050405020304" pitchFamily="18" charset="0"/>
              </a:rPr>
              <a:t>J'y étais venu à l'occasion des réunions de notre compagnie. Je traversais la salle des pas perdus. Je regardais bien les murs, les volumes, les circulations…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fr-FR" sz="1800" b="1" dirty="0">
                <a:effectLst/>
                <a:latin typeface="Segoe UI" panose="020B0502040204020203" pitchFamily="34" charset="0"/>
                <a:ea typeface="Times New Roman" panose="02020603050405020304" pitchFamily="18" charset="0"/>
                <a:cs typeface="Times New Roman" panose="02020603050405020304" pitchFamily="18" charset="0"/>
              </a:rPr>
              <a:t>Mais assez distraitement.</a:t>
            </a:r>
          </a:p>
        </p:txBody>
      </p:sp>
      <p:sp>
        <p:nvSpPr>
          <p:cNvPr id="10" name="ZoneTexte 9">
            <a:extLst>
              <a:ext uri="{FF2B5EF4-FFF2-40B4-BE49-F238E27FC236}">
                <a16:creationId xmlns:a16="http://schemas.microsoft.com/office/drawing/2014/main" id="{13906065-A021-44C1-97F9-86A11CA08CCB}"/>
              </a:ext>
            </a:extLst>
          </p:cNvPr>
          <p:cNvSpPr txBox="1"/>
          <p:nvPr/>
        </p:nvSpPr>
        <p:spPr>
          <a:xfrm>
            <a:off x="1027523" y="2679244"/>
            <a:ext cx="3714159" cy="369332"/>
          </a:xfrm>
          <a:prstGeom prst="rect">
            <a:avLst/>
          </a:prstGeom>
          <a:noFill/>
        </p:spPr>
        <p:txBody>
          <a:bodyPr wrap="square">
            <a:spAutoFit/>
          </a:bodyPr>
          <a:lstStyle/>
          <a:p>
            <a:r>
              <a:rPr lang="fr-FR" sz="1800" b="1" dirty="0">
                <a:effectLst/>
                <a:latin typeface="Arial" panose="020B0604020202020204" pitchFamily="34" charset="0"/>
                <a:ea typeface="Times New Roman" panose="02020603050405020304" pitchFamily="18" charset="0"/>
                <a:cs typeface="Arial" panose="020B0604020202020204" pitchFamily="34" charset="0"/>
              </a:rPr>
              <a:t>J’ai vu venir le boulet du canon</a:t>
            </a:r>
          </a:p>
        </p:txBody>
      </p:sp>
      <p:sp>
        <p:nvSpPr>
          <p:cNvPr id="12" name="ZoneTexte 11">
            <a:extLst>
              <a:ext uri="{FF2B5EF4-FFF2-40B4-BE49-F238E27FC236}">
                <a16:creationId xmlns:a16="http://schemas.microsoft.com/office/drawing/2014/main" id="{5E42DEA1-3EAA-49EF-B3A9-B44FE339C689}"/>
              </a:ext>
            </a:extLst>
          </p:cNvPr>
          <p:cNvSpPr txBox="1"/>
          <p:nvPr/>
        </p:nvSpPr>
        <p:spPr>
          <a:xfrm>
            <a:off x="8026923" y="4253176"/>
            <a:ext cx="3162694" cy="369332"/>
          </a:xfrm>
          <a:prstGeom prst="rect">
            <a:avLst/>
          </a:prstGeom>
          <a:noFill/>
        </p:spPr>
        <p:txBody>
          <a:bodyPr wrap="square">
            <a:spAutoFit/>
          </a:bodyPr>
          <a:lstStyle/>
          <a:p>
            <a:r>
              <a:rPr lang="fr-FR" sz="1800" b="1" dirty="0">
                <a:effectLst/>
                <a:latin typeface="Arial" panose="020B0604020202020204" pitchFamily="34" charset="0"/>
                <a:ea typeface="Times New Roman" panose="02020603050405020304" pitchFamily="18" charset="0"/>
                <a:cs typeface="Arial" panose="020B0604020202020204" pitchFamily="34" charset="0"/>
              </a:rPr>
              <a:t> Je n’ai pas pu l’esquiver…</a:t>
            </a:r>
            <a:endParaRPr lang="fr-FR" sz="1800" b="1"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71966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3C9D20-6F1B-401F-923F-ABD363D086CA}"/>
              </a:ext>
            </a:extLst>
          </p:cNvPr>
          <p:cNvSpPr>
            <a:spLocks noGrp="1"/>
          </p:cNvSpPr>
          <p:nvPr>
            <p:ph type="title"/>
          </p:nvPr>
        </p:nvSpPr>
        <p:spPr>
          <a:xfrm>
            <a:off x="1295402" y="982133"/>
            <a:ext cx="9601196" cy="939658"/>
          </a:xfrm>
        </p:spPr>
        <p:txBody>
          <a:bodyPr>
            <a:normAutofit/>
          </a:bodyPr>
          <a:lstStyle/>
          <a:p>
            <a:r>
              <a:rPr lang="fr-FR" sz="2000" b="1" dirty="0">
                <a:effectLst/>
                <a:latin typeface="Segoe UI" panose="020B0502040204020203" pitchFamily="34" charset="0"/>
                <a:ea typeface="Times New Roman" panose="02020603050405020304" pitchFamily="18" charset="0"/>
              </a:rPr>
              <a:t>Chargé de cette visite, mon regard a changé.</a:t>
            </a:r>
            <a:br>
              <a:rPr lang="fr-FR" sz="2000" b="1" dirty="0">
                <a:effectLst/>
                <a:latin typeface="Segoe UI" panose="020B0502040204020203" pitchFamily="34" charset="0"/>
                <a:ea typeface="Times New Roman" panose="02020603050405020304" pitchFamily="18" charset="0"/>
              </a:rPr>
            </a:br>
            <a:r>
              <a:rPr lang="fr-FR" sz="3000" b="1" dirty="0">
                <a:effectLst/>
                <a:latin typeface="Segoe UI" panose="020B0502040204020203" pitchFamily="34" charset="0"/>
                <a:ea typeface="Times New Roman" panose="02020603050405020304" pitchFamily="18" charset="0"/>
              </a:rPr>
              <a:t>J'ai commencé à regarder les murs.</a:t>
            </a:r>
            <a:endParaRPr lang="fr-FR" sz="3000" b="1" dirty="0"/>
          </a:p>
        </p:txBody>
      </p:sp>
      <p:pic>
        <p:nvPicPr>
          <p:cNvPr id="6" name="Espace réservé du contenu 5">
            <a:extLst>
              <a:ext uri="{FF2B5EF4-FFF2-40B4-BE49-F238E27FC236}">
                <a16:creationId xmlns:a16="http://schemas.microsoft.com/office/drawing/2014/main" id="{142E5AD6-3725-4926-9513-AE2AB01D493B}"/>
              </a:ext>
            </a:extLst>
          </p:cNvPr>
          <p:cNvPicPr>
            <a:picLocks noGrp="1" noChangeAspect="1"/>
          </p:cNvPicPr>
          <p:nvPr>
            <p:ph idx="1"/>
          </p:nvPr>
        </p:nvPicPr>
        <p:blipFill>
          <a:blip r:embed="rId2"/>
          <a:stretch/>
        </p:blipFill>
        <p:spPr>
          <a:xfrm>
            <a:off x="2234377" y="2497525"/>
            <a:ext cx="7862770" cy="3377813"/>
          </a:xfrm>
        </p:spPr>
      </p:pic>
    </p:spTree>
    <p:extLst>
      <p:ext uri="{BB962C8B-B14F-4D97-AF65-F5344CB8AC3E}">
        <p14:creationId xmlns:p14="http://schemas.microsoft.com/office/powerpoint/2010/main" val="447001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0FD961-4432-49A8-8F15-D5EBBC658AE9}"/>
              </a:ext>
            </a:extLst>
          </p:cNvPr>
          <p:cNvSpPr>
            <a:spLocks noGrp="1"/>
          </p:cNvSpPr>
          <p:nvPr>
            <p:ph type="title"/>
          </p:nvPr>
        </p:nvSpPr>
        <p:spPr/>
        <p:txBody>
          <a:bodyPr>
            <a:normAutofit/>
          </a:bodyPr>
          <a:lstStyle/>
          <a:p>
            <a:r>
              <a:rPr lang="fr-FR" sz="3000" b="1" dirty="0">
                <a:latin typeface="Arial" panose="020B0604020202020204" pitchFamily="34" charset="0"/>
              </a:rPr>
              <a:t>Puis les plafonds</a:t>
            </a:r>
          </a:p>
        </p:txBody>
      </p:sp>
      <p:pic>
        <p:nvPicPr>
          <p:cNvPr id="5" name="Espace réservé du contenu 4">
            <a:extLst>
              <a:ext uri="{FF2B5EF4-FFF2-40B4-BE49-F238E27FC236}">
                <a16:creationId xmlns:a16="http://schemas.microsoft.com/office/drawing/2014/main" id="{16C63AA8-C646-46C7-A352-16A340ACC165}"/>
              </a:ext>
            </a:extLst>
          </p:cNvPr>
          <p:cNvPicPr>
            <a:picLocks noGrp="1" noChangeAspect="1"/>
          </p:cNvPicPr>
          <p:nvPr>
            <p:ph idx="1"/>
          </p:nvPr>
        </p:nvPicPr>
        <p:blipFill>
          <a:blip r:embed="rId2"/>
          <a:stretch>
            <a:fillRect/>
          </a:stretch>
        </p:blipFill>
        <p:spPr>
          <a:xfrm>
            <a:off x="2273280" y="2557463"/>
            <a:ext cx="7645440" cy="3317875"/>
          </a:xfrm>
        </p:spPr>
      </p:pic>
    </p:spTree>
    <p:extLst>
      <p:ext uri="{BB962C8B-B14F-4D97-AF65-F5344CB8AC3E}">
        <p14:creationId xmlns:p14="http://schemas.microsoft.com/office/powerpoint/2010/main" val="1155907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9F82FD-9D80-4F71-A2F7-33430BFE8BFD}"/>
              </a:ext>
            </a:extLst>
          </p:cNvPr>
          <p:cNvSpPr>
            <a:spLocks noGrp="1"/>
          </p:cNvSpPr>
          <p:nvPr>
            <p:ph type="title"/>
          </p:nvPr>
        </p:nvSpPr>
        <p:spPr>
          <a:xfrm>
            <a:off x="1985074" y="2023316"/>
            <a:ext cx="3780296" cy="2517687"/>
          </a:xfrm>
        </p:spPr>
        <p:txBody>
          <a:bodyPr>
            <a:normAutofit/>
          </a:bodyPr>
          <a:lstStyle/>
          <a:p>
            <a:r>
              <a:rPr lang="fr-FR" sz="3000" b="1" dirty="0">
                <a:effectLst/>
                <a:latin typeface="Segoe UI" panose="020B0502040204020203" pitchFamily="34" charset="0"/>
                <a:ea typeface="Times New Roman" panose="02020603050405020304" pitchFamily="18" charset="0"/>
              </a:rPr>
              <a:t>Puis le mobilier.</a:t>
            </a:r>
            <a:br>
              <a:rPr lang="fr-FR" sz="3000" b="1" dirty="0">
                <a:effectLst/>
                <a:latin typeface="Segoe UI" panose="020B0502040204020203" pitchFamily="34" charset="0"/>
                <a:ea typeface="Times New Roman" panose="02020603050405020304" pitchFamily="18" charset="0"/>
              </a:rPr>
            </a:br>
            <a:br>
              <a:rPr lang="fr-FR" sz="3000" b="1" dirty="0">
                <a:effectLst/>
                <a:latin typeface="Segoe UI" panose="020B0502040204020203" pitchFamily="34" charset="0"/>
                <a:ea typeface="Times New Roman" panose="02020603050405020304" pitchFamily="18" charset="0"/>
              </a:rPr>
            </a:br>
            <a:endParaRPr lang="fr-FR" sz="3000" b="1" dirty="0"/>
          </a:p>
        </p:txBody>
      </p:sp>
      <p:pic>
        <p:nvPicPr>
          <p:cNvPr id="7" name="Espace réservé pour une image  6">
            <a:extLst>
              <a:ext uri="{FF2B5EF4-FFF2-40B4-BE49-F238E27FC236}">
                <a16:creationId xmlns:a16="http://schemas.microsoft.com/office/drawing/2014/main" id="{8637C6F0-757B-45B5-B48E-03D5BDA2B745}"/>
              </a:ext>
            </a:extLst>
          </p:cNvPr>
          <p:cNvPicPr>
            <a:picLocks noGrp="1" noChangeAspect="1"/>
          </p:cNvPicPr>
          <p:nvPr>
            <p:ph type="pic" idx="1"/>
          </p:nvPr>
        </p:nvPicPr>
        <p:blipFill>
          <a:blip r:embed="rId2"/>
          <a:srcRect t="3423" b="3423"/>
          <a:stretch/>
        </p:blipFill>
        <p:spPr>
          <a:xfrm>
            <a:off x="7386233" y="1033233"/>
            <a:ext cx="3261103" cy="4783367"/>
          </a:xfrm>
        </p:spPr>
      </p:pic>
    </p:spTree>
    <p:extLst>
      <p:ext uri="{BB962C8B-B14F-4D97-AF65-F5344CB8AC3E}">
        <p14:creationId xmlns:p14="http://schemas.microsoft.com/office/powerpoint/2010/main" val="15665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D621043C-4595-407B-BEC6-EEAAC8EA29D7}"/>
              </a:ext>
            </a:extLst>
          </p:cNvPr>
          <p:cNvSpPr>
            <a:spLocks noGrp="1"/>
          </p:cNvSpPr>
          <p:nvPr>
            <p:ph type="title"/>
          </p:nvPr>
        </p:nvSpPr>
        <p:spPr/>
        <p:txBody>
          <a:bodyPr>
            <a:normAutofit/>
          </a:bodyPr>
          <a:lstStyle/>
          <a:p>
            <a:r>
              <a:rPr lang="fr-FR" sz="3000" b="1" dirty="0">
                <a:effectLst/>
                <a:latin typeface="Segoe UI" panose="020B0502040204020203" pitchFamily="34" charset="0"/>
                <a:ea typeface="Times New Roman" panose="02020603050405020304" pitchFamily="18" charset="0"/>
              </a:rPr>
              <a:t>Puis les salles d'audience.</a:t>
            </a:r>
            <a:endParaRPr lang="fr-FR" sz="3000" b="1" dirty="0"/>
          </a:p>
        </p:txBody>
      </p:sp>
      <p:pic>
        <p:nvPicPr>
          <p:cNvPr id="8" name="Espace réservé du contenu 7">
            <a:extLst>
              <a:ext uri="{FF2B5EF4-FFF2-40B4-BE49-F238E27FC236}">
                <a16:creationId xmlns:a16="http://schemas.microsoft.com/office/drawing/2014/main" id="{5C98F810-A9AF-4213-8D84-02E3CD256ABC}"/>
              </a:ext>
            </a:extLst>
          </p:cNvPr>
          <p:cNvPicPr>
            <a:picLocks noGrp="1" noChangeAspect="1"/>
          </p:cNvPicPr>
          <p:nvPr>
            <p:ph idx="1"/>
          </p:nvPr>
        </p:nvPicPr>
        <p:blipFill>
          <a:blip r:embed="rId2"/>
          <a:stretch>
            <a:fillRect/>
          </a:stretch>
        </p:blipFill>
        <p:spPr>
          <a:xfrm>
            <a:off x="2409472" y="2557463"/>
            <a:ext cx="7373055" cy="3317875"/>
          </a:xfrm>
        </p:spPr>
      </p:pic>
    </p:spTree>
    <p:extLst>
      <p:ext uri="{BB962C8B-B14F-4D97-AF65-F5344CB8AC3E}">
        <p14:creationId xmlns:p14="http://schemas.microsoft.com/office/powerpoint/2010/main" val="35684335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4E2A3D-8725-4765-B768-41A30904C568}"/>
              </a:ext>
            </a:extLst>
          </p:cNvPr>
          <p:cNvSpPr>
            <a:spLocks noGrp="1"/>
          </p:cNvSpPr>
          <p:nvPr>
            <p:ph type="title"/>
          </p:nvPr>
        </p:nvSpPr>
        <p:spPr>
          <a:xfrm>
            <a:off x="1191704" y="965724"/>
            <a:ext cx="4175503" cy="4775200"/>
          </a:xfrm>
        </p:spPr>
        <p:txBody>
          <a:bodyPr>
            <a:normAutofit fontScale="90000"/>
          </a:bodyPr>
          <a:lstStyle/>
          <a:p>
            <a:r>
              <a:rPr lang="fr-FR" sz="2700" b="1" dirty="0">
                <a:effectLst/>
                <a:latin typeface="Segoe UI" panose="020B0502040204020203" pitchFamily="34" charset="0"/>
                <a:ea typeface="Times New Roman" panose="02020603050405020304" pitchFamily="18" charset="0"/>
                <a:cs typeface="Times New Roman" panose="02020603050405020304" pitchFamily="18" charset="0"/>
              </a:rPr>
              <a:t>Puis les détails</a:t>
            </a:r>
            <a:br>
              <a:rPr lang="fr-FR" sz="2700" b="1" dirty="0">
                <a:effectLst/>
                <a:latin typeface="Segoe UI" panose="020B0502040204020203" pitchFamily="34" charset="0"/>
                <a:ea typeface="Times New Roman" panose="02020603050405020304" pitchFamily="18" charset="0"/>
                <a:cs typeface="Times New Roman" panose="02020603050405020304" pitchFamily="18" charset="0"/>
              </a:rPr>
            </a:br>
            <a:br>
              <a:rPr lang="fr-FR" sz="2700" b="1" dirty="0">
                <a:effectLst/>
                <a:latin typeface="Calibri" panose="020F0502020204030204" pitchFamily="34" charset="0"/>
                <a:ea typeface="Calibri" panose="020F0502020204030204" pitchFamily="34" charset="0"/>
                <a:cs typeface="Times New Roman" panose="02020603050405020304" pitchFamily="18" charset="0"/>
              </a:rPr>
            </a:br>
            <a:r>
              <a:rPr lang="fr-FR" sz="1800" dirty="0">
                <a:effectLst/>
                <a:latin typeface="Segoe UI" panose="020B0502040204020203" pitchFamily="34" charset="0"/>
                <a:ea typeface="Times New Roman" panose="02020603050405020304" pitchFamily="18" charset="0"/>
                <a:cs typeface="Times New Roman" panose="02020603050405020304" pitchFamily="18" charset="0"/>
              </a:rPr>
              <a:t>Et je me suis demandé :</a:t>
            </a:r>
            <a:br>
              <a:rPr lang="fr-FR" sz="1800" dirty="0">
                <a:effectLst/>
                <a:latin typeface="Segoe UI" panose="020B0502040204020203" pitchFamily="34" charset="0"/>
                <a:ea typeface="Times New Roman" panose="02020603050405020304" pitchFamily="18" charset="0"/>
                <a:cs typeface="Times New Roman" panose="02020603050405020304" pitchFamily="18" charset="0"/>
              </a:rPr>
            </a:br>
            <a:br>
              <a:rPr lang="fr-FR" sz="1800" dirty="0">
                <a:effectLst/>
                <a:latin typeface="Segoe UI" panose="020B0502040204020203" pitchFamily="34" charset="0"/>
                <a:ea typeface="Times New Roman" panose="02020603050405020304" pitchFamily="18" charset="0"/>
                <a:cs typeface="Times New Roman" panose="02020603050405020304" pitchFamily="18" charset="0"/>
              </a:rPr>
            </a:br>
            <a:r>
              <a:rPr lang="fr-FR" sz="2700" b="1" dirty="0">
                <a:effectLst/>
                <a:latin typeface="Segoe UI" panose="020B0502040204020203" pitchFamily="34" charset="0"/>
                <a:ea typeface="Times New Roman" panose="02020603050405020304" pitchFamily="18" charset="0"/>
                <a:cs typeface="Times New Roman" panose="02020603050405020304" pitchFamily="18" charset="0"/>
              </a:rPr>
              <a:t>Qu'est-ce que je n'avais</a:t>
            </a:r>
            <a:br>
              <a:rPr lang="fr-FR" sz="2700" b="1" dirty="0">
                <a:effectLst/>
                <a:latin typeface="Segoe UI" panose="020B0502040204020203" pitchFamily="34" charset="0"/>
                <a:ea typeface="Times New Roman" panose="02020603050405020304" pitchFamily="18" charset="0"/>
                <a:cs typeface="Times New Roman" panose="02020603050405020304" pitchFamily="18" charset="0"/>
              </a:rPr>
            </a:br>
            <a:r>
              <a:rPr lang="fr-FR" sz="2700" b="1" dirty="0">
                <a:effectLst/>
                <a:latin typeface="Segoe UI" panose="020B0502040204020203" pitchFamily="34" charset="0"/>
                <a:ea typeface="Times New Roman" panose="02020603050405020304" pitchFamily="18" charset="0"/>
                <a:cs typeface="Times New Roman" panose="02020603050405020304" pitchFamily="18" charset="0"/>
              </a:rPr>
              <a:t>pas vu auparavant ?</a:t>
            </a:r>
            <a:br>
              <a:rPr lang="fr-FR" sz="2700" b="1" dirty="0">
                <a:effectLst/>
                <a:latin typeface="Segoe UI" panose="020B0502040204020203" pitchFamily="34" charset="0"/>
                <a:ea typeface="Times New Roman" panose="02020603050405020304" pitchFamily="18" charset="0"/>
                <a:cs typeface="Times New Roman" panose="02020603050405020304" pitchFamily="18" charset="0"/>
              </a:rPr>
            </a:br>
            <a:br>
              <a:rPr lang="fr-FR" sz="2700" b="1" dirty="0">
                <a:effectLst/>
                <a:latin typeface="Segoe UI" panose="020B0502040204020203" pitchFamily="34" charset="0"/>
                <a:ea typeface="Times New Roman" panose="02020603050405020304" pitchFamily="18" charset="0"/>
                <a:cs typeface="Times New Roman" panose="02020603050405020304" pitchFamily="18" charset="0"/>
              </a:rPr>
            </a:br>
            <a:r>
              <a:rPr lang="fr-FR" sz="2200" b="1" dirty="0">
                <a:effectLst/>
                <a:latin typeface="Segoe UI" panose="020B0502040204020203" pitchFamily="34" charset="0"/>
                <a:ea typeface="Times New Roman" panose="02020603050405020304" pitchFamily="18" charset="0"/>
                <a:cs typeface="Times New Roman" panose="02020603050405020304" pitchFamily="18" charset="0"/>
              </a:rPr>
              <a:t>D’ailleurs, qui peut indiquer où se trouvent ces deux éléments de décoration et à quoi ils servent?</a:t>
            </a:r>
            <a:br>
              <a:rPr lang="fr-FR" sz="2200" b="1" dirty="0">
                <a:effectLst/>
                <a:latin typeface="Segoe UI" panose="020B0502040204020203" pitchFamily="34" charset="0"/>
                <a:ea typeface="Times New Roman" panose="02020603050405020304" pitchFamily="18" charset="0"/>
                <a:cs typeface="Times New Roman" panose="02020603050405020304" pitchFamily="18" charset="0"/>
              </a:rPr>
            </a:br>
            <a:br>
              <a:rPr lang="fr-FR" sz="2700" b="1" dirty="0">
                <a:effectLst/>
                <a:latin typeface="Segoe UI" panose="020B0502040204020203" pitchFamily="34" charset="0"/>
                <a:ea typeface="Times New Roman" panose="02020603050405020304" pitchFamily="18" charset="0"/>
                <a:cs typeface="Times New Roman" panose="02020603050405020304" pitchFamily="18" charset="0"/>
              </a:rPr>
            </a:br>
            <a:endParaRPr lang="fr-FR" sz="2700" dirty="0"/>
          </a:p>
        </p:txBody>
      </p:sp>
      <p:pic>
        <p:nvPicPr>
          <p:cNvPr id="7" name="Espace réservé pour une image  6">
            <a:extLst>
              <a:ext uri="{FF2B5EF4-FFF2-40B4-BE49-F238E27FC236}">
                <a16:creationId xmlns:a16="http://schemas.microsoft.com/office/drawing/2014/main" id="{692BB78C-1044-4497-A940-CEAC3BB437D4}"/>
              </a:ext>
            </a:extLst>
          </p:cNvPr>
          <p:cNvPicPr>
            <a:picLocks noGrp="1" noChangeAspect="1"/>
          </p:cNvPicPr>
          <p:nvPr>
            <p:ph type="pic" idx="1"/>
          </p:nvPr>
        </p:nvPicPr>
        <p:blipFill>
          <a:blip r:embed="rId2"/>
          <a:srcRect t="2236" b="2236"/>
          <a:stretch>
            <a:fillRect/>
          </a:stretch>
        </p:blipFill>
        <p:spPr>
          <a:xfrm>
            <a:off x="6013450" y="1041400"/>
            <a:ext cx="5145088" cy="4775200"/>
          </a:xfrm>
        </p:spPr>
      </p:pic>
    </p:spTree>
    <p:extLst>
      <p:ext uri="{BB962C8B-B14F-4D97-AF65-F5344CB8AC3E}">
        <p14:creationId xmlns:p14="http://schemas.microsoft.com/office/powerpoint/2010/main" val="29946680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AD6EC9-0D73-4321-AD07-6B3BFA7E5CF6}"/>
              </a:ext>
            </a:extLst>
          </p:cNvPr>
          <p:cNvSpPr>
            <a:spLocks noGrp="1"/>
          </p:cNvSpPr>
          <p:nvPr>
            <p:ph type="title" idx="4294967295"/>
          </p:nvPr>
        </p:nvSpPr>
        <p:spPr>
          <a:xfrm>
            <a:off x="1224366" y="803893"/>
            <a:ext cx="9601200" cy="738187"/>
          </a:xfrm>
        </p:spPr>
        <p:txBody>
          <a:bodyPr>
            <a:noAutofit/>
          </a:bodyPr>
          <a:lstStyle/>
          <a:p>
            <a:r>
              <a:rPr lang="fr-FR" sz="2500" b="1" dirty="0">
                <a:effectLst/>
                <a:latin typeface="Segoe UI" panose="020B0502040204020203" pitchFamily="34" charset="0"/>
                <a:ea typeface="Times New Roman" panose="02020603050405020304" pitchFamily="18" charset="0"/>
              </a:rPr>
              <a:t>Et c’est devenu le pari de cette visite</a:t>
            </a:r>
            <a:br>
              <a:rPr lang="fr-FR" sz="2500" b="1" dirty="0">
                <a:effectLst/>
                <a:latin typeface="Segoe UI" panose="020B0502040204020203" pitchFamily="34" charset="0"/>
                <a:ea typeface="Times New Roman" panose="02020603050405020304" pitchFamily="18" charset="0"/>
              </a:rPr>
            </a:br>
            <a:r>
              <a:rPr lang="fr-FR" sz="2500" b="1" dirty="0">
                <a:effectLst/>
                <a:latin typeface="Segoe UI" panose="020B0502040204020203" pitchFamily="34" charset="0"/>
                <a:ea typeface="Times New Roman" panose="02020603050405020304" pitchFamily="18" charset="0"/>
              </a:rPr>
              <a:t>Vous inviter à jeter « UN NOUVEAU REGARD »</a:t>
            </a:r>
            <a:endParaRPr lang="fr-FR" sz="2500" dirty="0"/>
          </a:p>
        </p:txBody>
      </p:sp>
      <p:sp>
        <p:nvSpPr>
          <p:cNvPr id="3" name="Espace réservé du contenu 2">
            <a:extLst>
              <a:ext uri="{FF2B5EF4-FFF2-40B4-BE49-F238E27FC236}">
                <a16:creationId xmlns:a16="http://schemas.microsoft.com/office/drawing/2014/main" id="{50DD4058-04B0-46F8-8A6B-66A6EE39E063}"/>
              </a:ext>
            </a:extLst>
          </p:cNvPr>
          <p:cNvSpPr>
            <a:spLocks noGrp="1"/>
          </p:cNvSpPr>
          <p:nvPr>
            <p:ph idx="4294967295"/>
          </p:nvPr>
        </p:nvSpPr>
        <p:spPr>
          <a:xfrm>
            <a:off x="4122548" y="1658318"/>
            <a:ext cx="3494869" cy="340963"/>
          </a:xfrm>
        </p:spPr>
        <p:txBody>
          <a:bodyPr>
            <a:normAutofit fontScale="77500" lnSpcReduction="20000"/>
          </a:bodyPr>
          <a:lstStyle/>
          <a:p>
            <a:r>
              <a:rPr lang="fr-FR" sz="1800" b="1" kern="1800" dirty="0">
                <a:effectLst/>
                <a:latin typeface="Segoe UI" panose="020B0502040204020203" pitchFamily="34" charset="0"/>
                <a:ea typeface="Times New Roman" panose="02020603050405020304" pitchFamily="18" charset="0"/>
              </a:rPr>
              <a:t>Pourquoi ce bâtiment est-il ainsi ?</a:t>
            </a:r>
          </a:p>
          <a:p>
            <a:endParaRPr lang="fr-FR" dirty="0"/>
          </a:p>
        </p:txBody>
      </p:sp>
      <p:pic>
        <p:nvPicPr>
          <p:cNvPr id="7" name="Image 6">
            <a:extLst>
              <a:ext uri="{FF2B5EF4-FFF2-40B4-BE49-F238E27FC236}">
                <a16:creationId xmlns:a16="http://schemas.microsoft.com/office/drawing/2014/main" id="{4DF80F1F-E899-4707-83FF-A8A9D1D67FF4}"/>
              </a:ext>
            </a:extLst>
          </p:cNvPr>
          <p:cNvPicPr>
            <a:picLocks noChangeAspect="1"/>
          </p:cNvPicPr>
          <p:nvPr/>
        </p:nvPicPr>
        <p:blipFill>
          <a:blip r:embed="rId2"/>
          <a:stretch>
            <a:fillRect/>
          </a:stretch>
        </p:blipFill>
        <p:spPr>
          <a:xfrm>
            <a:off x="2565509" y="2038029"/>
            <a:ext cx="7237561" cy="4031283"/>
          </a:xfrm>
          <a:prstGeom prst="rect">
            <a:avLst/>
          </a:prstGeom>
        </p:spPr>
      </p:pic>
    </p:spTree>
    <p:extLst>
      <p:ext uri="{BB962C8B-B14F-4D97-AF65-F5344CB8AC3E}">
        <p14:creationId xmlns:p14="http://schemas.microsoft.com/office/powerpoint/2010/main" val="38753805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8CC00C-F06B-4D8D-8FE8-E45F64514682}"/>
              </a:ext>
            </a:extLst>
          </p:cNvPr>
          <p:cNvSpPr>
            <a:spLocks noGrp="1"/>
          </p:cNvSpPr>
          <p:nvPr>
            <p:ph type="title"/>
          </p:nvPr>
        </p:nvSpPr>
        <p:spPr>
          <a:xfrm>
            <a:off x="1295402" y="982132"/>
            <a:ext cx="9601196" cy="1040397"/>
          </a:xfrm>
        </p:spPr>
        <p:txBody>
          <a:bodyPr>
            <a:noAutofit/>
          </a:bodyPr>
          <a:lstStyle/>
          <a:p>
            <a:r>
              <a:rPr lang="fr-FR" sz="2000" b="1" dirty="0">
                <a:effectLst/>
                <a:latin typeface="Segoe UI" panose="020B0502040204020203" pitchFamily="34" charset="0"/>
                <a:ea typeface="Times New Roman" panose="02020603050405020304" pitchFamily="18" charset="0"/>
              </a:rPr>
              <a:t>En 1974, qu'avait-on demandé de </a:t>
            </a:r>
            <a:r>
              <a:rPr lang="fr-FR" sz="2000" b="1" dirty="0">
                <a:latin typeface="Segoe UI" panose="020B0502040204020203" pitchFamily="34" charset="0"/>
                <a:ea typeface="Times New Roman" panose="02020603050405020304" pitchFamily="18" charset="0"/>
              </a:rPr>
              <a:t>construire à trois architectes :</a:t>
            </a:r>
            <a:br>
              <a:rPr lang="fr-FR" sz="2000" b="1" dirty="0">
                <a:latin typeface="Segoe UI" panose="020B0502040204020203" pitchFamily="34" charset="0"/>
                <a:ea typeface="Times New Roman" panose="02020603050405020304" pitchFamily="18" charset="0"/>
              </a:rPr>
            </a:br>
            <a:r>
              <a:rPr lang="fr-FR" sz="2000" b="1" dirty="0">
                <a:effectLst/>
                <a:latin typeface="Segoe UI" panose="020B0502040204020203" pitchFamily="34" charset="0"/>
                <a:ea typeface="Times New Roman" panose="02020603050405020304" pitchFamily="18" charset="0"/>
              </a:rPr>
              <a:t>Gérard </a:t>
            </a:r>
            <a:r>
              <a:rPr lang="fr-FR" sz="2000" b="1" dirty="0" err="1">
                <a:effectLst/>
                <a:latin typeface="Segoe UI" panose="020B0502040204020203" pitchFamily="34" charset="0"/>
                <a:ea typeface="Times New Roman" panose="02020603050405020304" pitchFamily="18" charset="0"/>
              </a:rPr>
              <a:t>Lapernon</a:t>
            </a:r>
            <a:r>
              <a:rPr lang="fr-FR" sz="2000" b="1" dirty="0">
                <a:effectLst/>
                <a:latin typeface="Segoe UI" panose="020B0502040204020203" pitchFamily="34" charset="0"/>
                <a:ea typeface="Times New Roman" panose="02020603050405020304" pitchFamily="18" charset="0"/>
              </a:rPr>
              <a:t>, Pierre </a:t>
            </a:r>
            <a:r>
              <a:rPr lang="fr-FR" sz="2000" b="1" dirty="0" err="1">
                <a:effectLst/>
                <a:latin typeface="Segoe UI" panose="020B0502040204020203" pitchFamily="34" charset="0"/>
                <a:ea typeface="Times New Roman" panose="02020603050405020304" pitchFamily="18" charset="0"/>
              </a:rPr>
              <a:t>Bourdeix</a:t>
            </a:r>
            <a:r>
              <a:rPr lang="fr-FR" sz="2000" b="1" dirty="0">
                <a:effectLst/>
                <a:latin typeface="Segoe UI" panose="020B0502040204020203" pitchFamily="34" charset="0"/>
                <a:ea typeface="Times New Roman" panose="02020603050405020304" pitchFamily="18" charset="0"/>
              </a:rPr>
              <a:t> et Daniel </a:t>
            </a:r>
            <a:r>
              <a:rPr lang="fr-FR" sz="2000" b="1" dirty="0" err="1">
                <a:effectLst/>
                <a:latin typeface="Segoe UI" panose="020B0502040204020203" pitchFamily="34" charset="0"/>
                <a:ea typeface="Times New Roman" panose="02020603050405020304" pitchFamily="18" charset="0"/>
              </a:rPr>
              <a:t>Cathelin</a:t>
            </a:r>
            <a:r>
              <a:rPr lang="fr-FR" sz="2000" b="1" dirty="0">
                <a:latin typeface="Segoe UI" panose="020B0502040204020203" pitchFamily="34" charset="0"/>
                <a:ea typeface="Times New Roman" panose="02020603050405020304" pitchFamily="18" charset="0"/>
              </a:rPr>
              <a:t>?</a:t>
            </a:r>
            <a:endParaRPr lang="fr-FR" sz="2000" dirty="0"/>
          </a:p>
        </p:txBody>
      </p:sp>
      <p:sp>
        <p:nvSpPr>
          <p:cNvPr id="3" name="Espace réservé du contenu 2">
            <a:extLst>
              <a:ext uri="{FF2B5EF4-FFF2-40B4-BE49-F238E27FC236}">
                <a16:creationId xmlns:a16="http://schemas.microsoft.com/office/drawing/2014/main" id="{366671F1-96EE-45EA-B745-BFD0028CD45C}"/>
              </a:ext>
            </a:extLst>
          </p:cNvPr>
          <p:cNvSpPr>
            <a:spLocks noGrp="1"/>
          </p:cNvSpPr>
          <p:nvPr>
            <p:ph idx="1"/>
          </p:nvPr>
        </p:nvSpPr>
        <p:spPr/>
        <p:txBody>
          <a:bodyPr/>
          <a:lstStyle/>
          <a:p>
            <a:r>
              <a:rPr lang="fr-FR" sz="1800" b="1" dirty="0">
                <a:effectLst/>
                <a:latin typeface="Segoe UI" panose="020B0502040204020203" pitchFamily="34" charset="0"/>
                <a:ea typeface="Times New Roman" panose="02020603050405020304" pitchFamily="18" charset="0"/>
              </a:rPr>
              <a:t>Des salles d'audience</a:t>
            </a:r>
          </a:p>
          <a:p>
            <a:endParaRPr lang="fr-FR" dirty="0"/>
          </a:p>
        </p:txBody>
      </p:sp>
      <p:pic>
        <p:nvPicPr>
          <p:cNvPr id="5" name="Image 4">
            <a:extLst>
              <a:ext uri="{FF2B5EF4-FFF2-40B4-BE49-F238E27FC236}">
                <a16:creationId xmlns:a16="http://schemas.microsoft.com/office/drawing/2014/main" id="{78A07B0C-64C4-4C0D-BA72-E9D2E87E119A}"/>
              </a:ext>
            </a:extLst>
          </p:cNvPr>
          <p:cNvPicPr>
            <a:picLocks noChangeAspect="1"/>
          </p:cNvPicPr>
          <p:nvPr/>
        </p:nvPicPr>
        <p:blipFill>
          <a:blip r:embed="rId2"/>
          <a:stretch>
            <a:fillRect/>
          </a:stretch>
        </p:blipFill>
        <p:spPr>
          <a:xfrm>
            <a:off x="1295401" y="3202896"/>
            <a:ext cx="9700646" cy="2418779"/>
          </a:xfrm>
          <a:prstGeom prst="rect">
            <a:avLst/>
          </a:prstGeom>
        </p:spPr>
      </p:pic>
    </p:spTree>
    <p:extLst>
      <p:ext uri="{BB962C8B-B14F-4D97-AF65-F5344CB8AC3E}">
        <p14:creationId xmlns:p14="http://schemas.microsoft.com/office/powerpoint/2010/main" val="11680161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889844AE-08A4-44D5-9873-A6682927B904}"/>
              </a:ext>
            </a:extLst>
          </p:cNvPr>
          <p:cNvSpPr>
            <a:spLocks noGrp="1"/>
          </p:cNvSpPr>
          <p:nvPr>
            <p:ph type="title"/>
          </p:nvPr>
        </p:nvSpPr>
        <p:spPr/>
        <p:txBody>
          <a:bodyPr>
            <a:normAutofit/>
          </a:bodyPr>
          <a:lstStyle/>
          <a:p>
            <a:pPr algn="l"/>
            <a:r>
              <a:rPr lang="fr-FR" sz="2500" b="1" dirty="0">
                <a:effectLst/>
                <a:latin typeface="Segoe UI" panose="020B0502040204020203" pitchFamily="34" charset="0"/>
                <a:ea typeface="Times New Roman" panose="02020603050405020304" pitchFamily="18" charset="0"/>
              </a:rPr>
              <a:t>Des bureaux pour les magistrats, les greffes, la police, les prudhommes, la présidence…</a:t>
            </a:r>
            <a:endParaRPr lang="fr-FR" sz="2500" b="1" dirty="0"/>
          </a:p>
        </p:txBody>
      </p:sp>
      <p:pic>
        <p:nvPicPr>
          <p:cNvPr id="7" name="Espace réservé du contenu 6">
            <a:extLst>
              <a:ext uri="{FF2B5EF4-FFF2-40B4-BE49-F238E27FC236}">
                <a16:creationId xmlns:a16="http://schemas.microsoft.com/office/drawing/2014/main" id="{47EB4A8B-283D-4A27-8CE5-29355AF42567}"/>
              </a:ext>
            </a:extLst>
          </p:cNvPr>
          <p:cNvPicPr>
            <a:picLocks noGrp="1" noChangeAspect="1"/>
          </p:cNvPicPr>
          <p:nvPr>
            <p:ph idx="1"/>
          </p:nvPr>
        </p:nvPicPr>
        <p:blipFill>
          <a:blip r:embed="rId2"/>
          <a:stretch>
            <a:fillRect/>
          </a:stretch>
        </p:blipFill>
        <p:spPr>
          <a:xfrm>
            <a:off x="2412720" y="2557463"/>
            <a:ext cx="7366559" cy="3317875"/>
          </a:xfrm>
        </p:spPr>
      </p:pic>
    </p:spTree>
    <p:extLst>
      <p:ext uri="{BB962C8B-B14F-4D97-AF65-F5344CB8AC3E}">
        <p14:creationId xmlns:p14="http://schemas.microsoft.com/office/powerpoint/2010/main" val="38328429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276382-9840-4B6A-A26B-F288C14662E3}"/>
              </a:ext>
            </a:extLst>
          </p:cNvPr>
          <p:cNvSpPr>
            <a:spLocks noGrp="1"/>
          </p:cNvSpPr>
          <p:nvPr>
            <p:ph type="title"/>
          </p:nvPr>
        </p:nvSpPr>
        <p:spPr>
          <a:xfrm>
            <a:off x="1434887" y="827149"/>
            <a:ext cx="9601196" cy="1303867"/>
          </a:xfrm>
        </p:spPr>
        <p:txBody>
          <a:bodyPr>
            <a:normAutofit fontScale="90000"/>
          </a:bodyPr>
          <a:lstStyle/>
          <a:p>
            <a:br>
              <a:rPr lang="fr-FR" sz="3300" b="1" dirty="0">
                <a:latin typeface="Arial" panose="020B0604020202020204" pitchFamily="34" charset="0"/>
              </a:rPr>
            </a:br>
            <a:r>
              <a:rPr lang="fr-FR" sz="3300" b="1" dirty="0">
                <a:latin typeface="Arial" panose="020B0604020202020204" pitchFamily="34" charset="0"/>
              </a:rPr>
              <a:t>Des services pour le public, les avocats, le personnel d’accueil, d’entretien, de gardiennage…</a:t>
            </a:r>
            <a:br>
              <a:rPr lang="fr-FR" dirty="0"/>
            </a:br>
            <a:endParaRPr lang="fr-FR" dirty="0"/>
          </a:p>
        </p:txBody>
      </p:sp>
      <p:pic>
        <p:nvPicPr>
          <p:cNvPr id="11" name="Espace réservé du contenu 10">
            <a:extLst>
              <a:ext uri="{FF2B5EF4-FFF2-40B4-BE49-F238E27FC236}">
                <a16:creationId xmlns:a16="http://schemas.microsoft.com/office/drawing/2014/main" id="{393AB58A-9BC1-4690-9DF4-EFD6877044FE}"/>
              </a:ext>
            </a:extLst>
          </p:cNvPr>
          <p:cNvPicPr>
            <a:picLocks noGrp="1" noChangeAspect="1"/>
          </p:cNvPicPr>
          <p:nvPr>
            <p:ph idx="1"/>
          </p:nvPr>
        </p:nvPicPr>
        <p:blipFill>
          <a:blip r:embed="rId2"/>
          <a:stretch>
            <a:fillRect/>
          </a:stretch>
        </p:blipFill>
        <p:spPr>
          <a:xfrm>
            <a:off x="1295400" y="3072771"/>
            <a:ext cx="9601200" cy="2287259"/>
          </a:xfrm>
        </p:spPr>
      </p:pic>
    </p:spTree>
    <p:extLst>
      <p:ext uri="{BB962C8B-B14F-4D97-AF65-F5344CB8AC3E}">
        <p14:creationId xmlns:p14="http://schemas.microsoft.com/office/powerpoint/2010/main" val="17729025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482415-DA97-45CF-B64E-23B388C0F3CC}"/>
              </a:ext>
            </a:extLst>
          </p:cNvPr>
          <p:cNvSpPr>
            <a:spLocks noGrp="1"/>
          </p:cNvSpPr>
          <p:nvPr>
            <p:ph type="title" idx="4294967295"/>
          </p:nvPr>
        </p:nvSpPr>
        <p:spPr>
          <a:xfrm>
            <a:off x="842860" y="2831261"/>
            <a:ext cx="4494508" cy="1221335"/>
          </a:xfrm>
        </p:spPr>
        <p:txBody>
          <a:bodyPr>
            <a:normAutofit fontScale="90000"/>
          </a:bodyPr>
          <a:lstStyle/>
          <a:p>
            <a:pPr algn="l"/>
            <a:r>
              <a:rPr lang="fr-FR" sz="2500" b="1" dirty="0">
                <a:effectLst/>
                <a:latin typeface="Segoe UI" panose="020B0502040204020203" pitchFamily="34" charset="0"/>
                <a:ea typeface="Times New Roman" panose="02020603050405020304" pitchFamily="18" charset="0"/>
              </a:rPr>
              <a:t>Des espaces de circulation, d’agrément, de restauration,</a:t>
            </a:r>
            <a:br>
              <a:rPr lang="fr-FR" sz="2500" b="1" dirty="0">
                <a:effectLst/>
                <a:latin typeface="Segoe UI" panose="020B0502040204020203" pitchFamily="34" charset="0"/>
                <a:ea typeface="Times New Roman" panose="02020603050405020304" pitchFamily="18" charset="0"/>
              </a:rPr>
            </a:br>
            <a:r>
              <a:rPr lang="fr-FR" sz="2500" b="1" dirty="0">
                <a:effectLst/>
                <a:latin typeface="Segoe UI" panose="020B0502040204020203" pitchFamily="34" charset="0"/>
                <a:ea typeface="Times New Roman" panose="02020603050405020304" pitchFamily="18" charset="0"/>
              </a:rPr>
              <a:t>de documentation…</a:t>
            </a:r>
            <a:endParaRPr lang="fr-FR" sz="2500" b="1" dirty="0"/>
          </a:p>
        </p:txBody>
      </p:sp>
      <p:pic>
        <p:nvPicPr>
          <p:cNvPr id="5" name="Image 4">
            <a:extLst>
              <a:ext uri="{FF2B5EF4-FFF2-40B4-BE49-F238E27FC236}">
                <a16:creationId xmlns:a16="http://schemas.microsoft.com/office/drawing/2014/main" id="{86EBD158-7F97-4D66-B413-D2CB54F62D6D}"/>
              </a:ext>
            </a:extLst>
          </p:cNvPr>
          <p:cNvPicPr>
            <a:picLocks noChangeAspect="1"/>
          </p:cNvPicPr>
          <p:nvPr/>
        </p:nvPicPr>
        <p:blipFill>
          <a:blip r:embed="rId2"/>
          <a:stretch>
            <a:fillRect/>
          </a:stretch>
        </p:blipFill>
        <p:spPr>
          <a:xfrm>
            <a:off x="7364219" y="700037"/>
            <a:ext cx="3647327" cy="5483785"/>
          </a:xfrm>
          <a:prstGeom prst="rect">
            <a:avLst/>
          </a:prstGeom>
        </p:spPr>
      </p:pic>
      <p:pic>
        <p:nvPicPr>
          <p:cNvPr id="7" name="Image 6">
            <a:extLst>
              <a:ext uri="{FF2B5EF4-FFF2-40B4-BE49-F238E27FC236}">
                <a16:creationId xmlns:a16="http://schemas.microsoft.com/office/drawing/2014/main" id="{D545C63C-8C6D-46F2-881B-1C5AC53AFF2E}"/>
              </a:ext>
            </a:extLst>
          </p:cNvPr>
          <p:cNvPicPr>
            <a:picLocks noChangeAspect="1"/>
          </p:cNvPicPr>
          <p:nvPr/>
        </p:nvPicPr>
        <p:blipFill>
          <a:blip r:embed="rId3"/>
          <a:stretch>
            <a:fillRect/>
          </a:stretch>
        </p:blipFill>
        <p:spPr>
          <a:xfrm>
            <a:off x="2644754" y="4104694"/>
            <a:ext cx="4562818" cy="2053268"/>
          </a:xfrm>
          <a:prstGeom prst="rect">
            <a:avLst/>
          </a:prstGeom>
        </p:spPr>
      </p:pic>
      <p:pic>
        <p:nvPicPr>
          <p:cNvPr id="9" name="Image 8">
            <a:extLst>
              <a:ext uri="{FF2B5EF4-FFF2-40B4-BE49-F238E27FC236}">
                <a16:creationId xmlns:a16="http://schemas.microsoft.com/office/drawing/2014/main" id="{67AD8BDC-5D1C-4702-9B84-9A396EB5EEE7}"/>
              </a:ext>
            </a:extLst>
          </p:cNvPr>
          <p:cNvPicPr>
            <a:picLocks noChangeAspect="1"/>
          </p:cNvPicPr>
          <p:nvPr/>
        </p:nvPicPr>
        <p:blipFill>
          <a:blip r:embed="rId4"/>
          <a:stretch>
            <a:fillRect/>
          </a:stretch>
        </p:blipFill>
        <p:spPr>
          <a:xfrm>
            <a:off x="2644754" y="700038"/>
            <a:ext cx="4562818" cy="2053268"/>
          </a:xfrm>
          <a:prstGeom prst="rect">
            <a:avLst/>
          </a:prstGeom>
        </p:spPr>
      </p:pic>
    </p:spTree>
    <p:extLst>
      <p:ext uri="{BB962C8B-B14F-4D97-AF65-F5344CB8AC3E}">
        <p14:creationId xmlns:p14="http://schemas.microsoft.com/office/powerpoint/2010/main" val="31563224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965A88-F0A1-4BC9-90C3-1FB75891B43B}"/>
              </a:ext>
            </a:extLst>
          </p:cNvPr>
          <p:cNvSpPr>
            <a:spLocks noGrp="1"/>
          </p:cNvSpPr>
          <p:nvPr>
            <p:ph type="title"/>
          </p:nvPr>
        </p:nvSpPr>
        <p:spPr>
          <a:xfrm>
            <a:off x="1295402" y="728419"/>
            <a:ext cx="9601196" cy="1658319"/>
          </a:xfrm>
        </p:spPr>
        <p:txBody>
          <a:bodyPr>
            <a:normAutofit/>
          </a:bodyPr>
          <a:lstStyle/>
          <a:p>
            <a:pPr lvl="0">
              <a:buSzPts val="1000"/>
              <a:tabLst>
                <a:tab pos="457200" algn="l"/>
              </a:tabLst>
            </a:pPr>
            <a:r>
              <a:rPr lang="fr-FR" sz="2200" b="1" dirty="0">
                <a:latin typeface="Segoe UI" panose="020B0502040204020203" pitchFamily="34" charset="0"/>
                <a:ea typeface="Times New Roman" panose="02020603050405020304" pitchFamily="18" charset="0"/>
              </a:rPr>
              <a:t>En bref : </a:t>
            </a:r>
            <a:br>
              <a:rPr lang="fr-FR" sz="2200" b="1" dirty="0">
                <a:latin typeface="Segoe UI" panose="020B0502040204020203" pitchFamily="34" charset="0"/>
                <a:ea typeface="Times New Roman" panose="02020603050405020304" pitchFamily="18" charset="0"/>
              </a:rPr>
            </a:br>
            <a:r>
              <a:rPr lang="fr-FR" sz="2200" b="1" dirty="0">
                <a:effectLst/>
                <a:latin typeface="Segoe UI" panose="020B0502040204020203" pitchFamily="34" charset="0"/>
                <a:ea typeface="Times New Roman" panose="02020603050405020304" pitchFamily="18" charset="0"/>
              </a:rPr>
              <a:t>Un palais des juridictions administratives</a:t>
            </a:r>
            <a:r>
              <a:rPr lang="fr-FR" sz="2800" b="1" dirty="0">
                <a:effectLst/>
                <a:latin typeface="Segoe UI" panose="020B0502040204020203" pitchFamily="34" charset="0"/>
                <a:ea typeface="Times New Roman" panose="02020603050405020304" pitchFamily="18" charset="0"/>
              </a:rPr>
              <a:t>.</a:t>
            </a:r>
            <a:br>
              <a:rPr lang="fr-FR" sz="2800" b="1" dirty="0">
                <a:effectLst/>
                <a:latin typeface="Segoe UI" panose="020B0502040204020203" pitchFamily="34" charset="0"/>
                <a:ea typeface="Times New Roman" panose="02020603050405020304" pitchFamily="18" charset="0"/>
              </a:rPr>
            </a:br>
            <a:r>
              <a:rPr lang="fr-FR" sz="1300" b="1" dirty="0">
                <a:effectLst/>
                <a:latin typeface="Segoe UI" panose="020B0502040204020203" pitchFamily="34" charset="0"/>
                <a:ea typeface="Times New Roman" panose="02020603050405020304" pitchFamily="18" charset="0"/>
              </a:rPr>
              <a:t>Autrement dit : u</a:t>
            </a:r>
            <a:r>
              <a:rPr lang="fr-FR" sz="1300" b="1" dirty="0">
                <a:effectLst/>
                <a:latin typeface="Segoe UI" panose="020B0502040204020203" pitchFamily="34" charset="0"/>
                <a:ea typeface="Times New Roman" panose="02020603050405020304" pitchFamily="18" charset="0"/>
                <a:cs typeface="Times New Roman" panose="02020603050405020304" pitchFamily="18" charset="0"/>
              </a:rPr>
              <a:t>n </a:t>
            </a:r>
            <a:r>
              <a:rPr lang="fr-FR" sz="1300" b="1" dirty="0">
                <a:latin typeface="Segoe UI" panose="020B0502040204020203" pitchFamily="34" charset="0"/>
                <a:ea typeface="Times New Roman" panose="02020603050405020304" pitchFamily="18" charset="0"/>
                <a:cs typeface="Times New Roman" panose="02020603050405020304" pitchFamily="18" charset="0"/>
              </a:rPr>
              <a:t>bâtiment ayant une fonction de représentation de l'institution, </a:t>
            </a:r>
            <a:br>
              <a:rPr lang="fr-FR" sz="1300" b="1" dirty="0">
                <a:effectLst/>
                <a:latin typeface="Segoe UI" panose="020B0502040204020203" pitchFamily="34" charset="0"/>
                <a:ea typeface="Times New Roman" panose="02020603050405020304" pitchFamily="18" charset="0"/>
                <a:cs typeface="Times New Roman" panose="02020603050405020304" pitchFamily="18" charset="0"/>
              </a:rPr>
            </a:br>
            <a:r>
              <a:rPr lang="fr-FR" sz="1300" b="1" dirty="0">
                <a:effectLst/>
                <a:latin typeface="Segoe UI" panose="020B0502040204020203" pitchFamily="34" charset="0"/>
                <a:ea typeface="Times New Roman" panose="02020603050405020304" pitchFamily="18" charset="0"/>
                <a:cs typeface="Times New Roman" panose="02020603050405020304" pitchFamily="18" charset="0"/>
              </a:rPr>
              <a:t>A la fois </a:t>
            </a:r>
            <a:r>
              <a:rPr lang="fr-FR" sz="1300" b="1" dirty="0">
                <a:effectLst/>
                <a:latin typeface="Segoe UI" panose="020B0502040204020203" pitchFamily="34" charset="0"/>
                <a:ea typeface="Times New Roman" panose="02020603050405020304" pitchFamily="18" charset="0"/>
              </a:rPr>
              <a:t>fonctionnel et monumental</a:t>
            </a:r>
            <a:br>
              <a:rPr lang="fr-FR" sz="1800" b="1" dirty="0">
                <a:effectLst/>
                <a:latin typeface="Segoe UI" panose="020B0502040204020203" pitchFamily="34" charset="0"/>
                <a:ea typeface="Times New Roman" panose="02020603050405020304" pitchFamily="18" charset="0"/>
              </a:rPr>
            </a:br>
            <a:r>
              <a:rPr lang="fr-FR" sz="1300" i="1" dirty="0">
                <a:effectLst/>
                <a:latin typeface="Segoe UI" panose="020B0502040204020203" pitchFamily="34" charset="0"/>
                <a:ea typeface="Times New Roman" panose="02020603050405020304" pitchFamily="18" charset="0"/>
              </a:rPr>
              <a:t>Caractéristique de l'architecture lyonnaise sur pilotis du début des années 1970, pilotis aujourd’hui disparus</a:t>
            </a:r>
            <a:br>
              <a:rPr lang="fr-FR" sz="1300" i="1" dirty="0">
                <a:effectLst/>
                <a:latin typeface="Segoe UI" panose="020B0502040204020203" pitchFamily="34" charset="0"/>
                <a:ea typeface="Times New Roman" panose="02020603050405020304" pitchFamily="18" charset="0"/>
              </a:rPr>
            </a:br>
            <a:endParaRPr lang="fr-FR" sz="1300" i="1" dirty="0"/>
          </a:p>
        </p:txBody>
      </p:sp>
      <p:pic>
        <p:nvPicPr>
          <p:cNvPr id="5" name="Espace réservé du contenu 4">
            <a:extLst>
              <a:ext uri="{FF2B5EF4-FFF2-40B4-BE49-F238E27FC236}">
                <a16:creationId xmlns:a16="http://schemas.microsoft.com/office/drawing/2014/main" id="{C4CAD44C-37CC-4352-93FB-626C33B66E4C}"/>
              </a:ext>
            </a:extLst>
          </p:cNvPr>
          <p:cNvPicPr>
            <a:picLocks noGrp="1" noChangeAspect="1"/>
          </p:cNvPicPr>
          <p:nvPr>
            <p:ph idx="1"/>
          </p:nvPr>
        </p:nvPicPr>
        <p:blipFill>
          <a:blip r:embed="rId3"/>
          <a:srcRect/>
          <a:stretch/>
        </p:blipFill>
        <p:spPr>
          <a:xfrm>
            <a:off x="3375311" y="2518449"/>
            <a:ext cx="5441377" cy="3434911"/>
          </a:xfrm>
        </p:spPr>
      </p:pic>
    </p:spTree>
    <p:extLst>
      <p:ext uri="{BB962C8B-B14F-4D97-AF65-F5344CB8AC3E}">
        <p14:creationId xmlns:p14="http://schemas.microsoft.com/office/powerpoint/2010/main" val="4089733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612999AF-AA69-4226-A4D4-1CB5E8B4B843}"/>
              </a:ext>
            </a:extLst>
          </p:cNvPr>
          <p:cNvSpPr txBox="1"/>
          <p:nvPr/>
        </p:nvSpPr>
        <p:spPr>
          <a:xfrm>
            <a:off x="782877" y="751344"/>
            <a:ext cx="10496811" cy="1631216"/>
          </a:xfrm>
          <a:prstGeom prst="rect">
            <a:avLst/>
          </a:prstGeom>
          <a:noFill/>
        </p:spPr>
        <p:txBody>
          <a:bodyPr wrap="square">
            <a:spAutoFit/>
          </a:bodyPr>
          <a:lstStyle/>
          <a:p>
            <a:pPr marL="467995" algn="ctr"/>
            <a:r>
              <a:rPr lang="fr-FR" sz="1600" b="1" dirty="0">
                <a:effectLst/>
                <a:latin typeface="Arial" panose="020B0604020202020204" pitchFamily="34" charset="0"/>
                <a:ea typeface="Calibri" panose="020F0502020204030204" pitchFamily="34" charset="0"/>
                <a:cs typeface="Times New Roman" panose="02020603050405020304" pitchFamily="18" charset="0"/>
              </a:rPr>
              <a:t>Quelle était cette architecture Lyonnaise?</a:t>
            </a:r>
          </a:p>
          <a:p>
            <a:pPr algn="just"/>
            <a:r>
              <a:rPr lang="fr-FR" sz="1100" b="1" dirty="0">
                <a:effectLst/>
                <a:latin typeface="Arial" panose="020B0604020202020204" pitchFamily="34" charset="0"/>
                <a:ea typeface="Calibri" panose="020F0502020204030204" pitchFamily="34" charset="0"/>
                <a:cs typeface="Times New Roman" panose="02020603050405020304" pitchFamily="18" charset="0"/>
              </a:rPr>
              <a:t>Dominique LAPERNON est architecte. Il est le fils de Gérard LAPERNON, l’un des trois architectes qui ont conçu le palais des justices administratives. Il nous a procuré les plans d’origine qui viennent à l’appui de cette présentation. Nous avons visité le palais ensemble. Il devait être présent parmi nous mais se trouve retenu. Il souhaitait apporter sa lecture d'architecte à ce projet auquel il n’a pas participé, mais dont il a été témoin. Sur la base de sa lecture, qui reste de l'ordre de l'interprétation et de nos entretiens, voici le contexte de l’opération.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fr-FR" sz="1100" b="1" dirty="0">
                <a:effectLst/>
                <a:latin typeface="Arial" panose="020B0604020202020204" pitchFamily="34" charset="0"/>
                <a:ea typeface="Calibri" panose="020F0502020204030204" pitchFamily="34" charset="0"/>
                <a:cs typeface="Times New Roman" panose="02020603050405020304" pitchFamily="18"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fr-FR" sz="1100" b="1" dirty="0">
                <a:effectLst/>
                <a:latin typeface="Arial" panose="020B0604020202020204" pitchFamily="34" charset="0"/>
                <a:ea typeface="Calibri" panose="020F0502020204030204" pitchFamily="34" charset="0"/>
                <a:cs typeface="Times New Roman" panose="02020603050405020304" pitchFamily="18" charset="0"/>
              </a:rPr>
              <a:t>Pierre BOURDEIX</a:t>
            </a:r>
            <a:r>
              <a:rPr lang="fr-FR" sz="1100" b="1" dirty="0">
                <a:effectLst/>
                <a:latin typeface="Arial" panose="020B0604020202020204" pitchFamily="34" charset="0"/>
                <a:ea typeface="Times New Roman" panose="02020603050405020304" pitchFamily="18" charset="0"/>
                <a:cs typeface="Times New Roman" panose="02020603050405020304" pitchFamily="18" charset="0"/>
              </a:rPr>
              <a:t> est </a:t>
            </a:r>
            <a:r>
              <a:rPr lang="fr-FR" sz="1100" b="1" dirty="0">
                <a:effectLst/>
                <a:latin typeface="Arial" panose="020B0604020202020204" pitchFamily="34" charset="0"/>
                <a:ea typeface="Calibri" panose="020F0502020204030204" pitchFamily="34" charset="0"/>
                <a:cs typeface="Times New Roman" panose="02020603050405020304" pitchFamily="18" charset="0"/>
              </a:rPr>
              <a:t>l’un des trois architectes du palais des juridictions administratives.</a:t>
            </a:r>
          </a:p>
          <a:p>
            <a:pPr algn="just"/>
            <a:r>
              <a:rPr lang="fr-FR" sz="1100" b="1" dirty="0">
                <a:effectLst/>
                <a:latin typeface="Arial" panose="020B0604020202020204" pitchFamily="34" charset="0"/>
                <a:ea typeface="Calibri" panose="020F0502020204030204" pitchFamily="34" charset="0"/>
                <a:cs typeface="Times New Roman" panose="02020603050405020304" pitchFamily="18" charset="0"/>
              </a:rPr>
              <a:t>Il </a:t>
            </a:r>
            <a:r>
              <a:rPr lang="fr-FR" sz="1100" b="1" dirty="0">
                <a:effectLst/>
                <a:latin typeface="Arial" panose="020B0604020202020204" pitchFamily="34" charset="0"/>
                <a:ea typeface="Times New Roman" panose="02020603050405020304" pitchFamily="18" charset="0"/>
                <a:cs typeface="Times New Roman" panose="02020603050405020304" pitchFamily="18" charset="0"/>
              </a:rPr>
              <a:t>a été formé à l’atelier de Tony Garnier à l’École régionale d’architecture de Lyon puis lui a </a:t>
            </a:r>
            <a:r>
              <a:rPr lang="fr-FR" sz="1100" b="1" dirty="0">
                <a:effectLst/>
                <a:latin typeface="Arial" panose="020B0604020202020204" pitchFamily="34" charset="0"/>
                <a:ea typeface="Calibri" panose="020F0502020204030204" pitchFamily="34" charset="0"/>
                <a:cs typeface="Times New Roman" panose="02020603050405020304" pitchFamily="18" charset="0"/>
              </a:rPr>
              <a:t>succédé </a:t>
            </a:r>
            <a:r>
              <a:rPr lang="fr-FR" sz="1100" b="1" dirty="0">
                <a:effectLst/>
                <a:latin typeface="Arial" panose="020B0604020202020204" pitchFamily="34" charset="0"/>
                <a:ea typeface="Times New Roman" panose="02020603050405020304" pitchFamily="18" charset="0"/>
                <a:cs typeface="Times New Roman" panose="02020603050405020304" pitchFamily="18" charset="0"/>
              </a:rPr>
              <a:t>à la tête de cet atelier en 1938</a:t>
            </a:r>
            <a:r>
              <a:rPr lang="fr-FR" sz="1100" b="1" dirty="0">
                <a:effectLst/>
                <a:latin typeface="Arial" panose="020B0604020202020204" pitchFamily="34" charset="0"/>
                <a:ea typeface="Calibri" panose="020F0502020204030204" pitchFamily="34" charset="0"/>
                <a:cs typeface="Times New Roman" panose="02020603050405020304" pitchFamily="18" charset="0"/>
              </a:rPr>
              <a:t>.</a:t>
            </a:r>
            <a:r>
              <a:rPr lang="fr-FR" sz="1800" b="1" dirty="0">
                <a:effectLst/>
                <a:latin typeface="Arial" panose="020B0604020202020204" pitchFamily="34" charset="0"/>
                <a:ea typeface="Calibri" panose="020F0502020204030204" pitchFamily="34" charset="0"/>
                <a:cs typeface="Times New Roman" panose="02020603050405020304" pitchFamily="18"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 7">
            <a:extLst>
              <a:ext uri="{FF2B5EF4-FFF2-40B4-BE49-F238E27FC236}">
                <a16:creationId xmlns:a16="http://schemas.microsoft.com/office/drawing/2014/main" id="{E533E672-4C51-4D94-B128-598848D2441C}"/>
              </a:ext>
            </a:extLst>
          </p:cNvPr>
          <p:cNvPicPr>
            <a:picLocks noChangeAspect="1"/>
          </p:cNvPicPr>
          <p:nvPr/>
        </p:nvPicPr>
        <p:blipFill>
          <a:blip r:embed="rId2"/>
          <a:stretch>
            <a:fillRect/>
          </a:stretch>
        </p:blipFill>
        <p:spPr>
          <a:xfrm>
            <a:off x="1546963" y="2489321"/>
            <a:ext cx="9394211" cy="3471773"/>
          </a:xfrm>
          <a:prstGeom prst="rect">
            <a:avLst/>
          </a:prstGeom>
        </p:spPr>
      </p:pic>
    </p:spTree>
    <p:extLst>
      <p:ext uri="{BB962C8B-B14F-4D97-AF65-F5344CB8AC3E}">
        <p14:creationId xmlns:p14="http://schemas.microsoft.com/office/powerpoint/2010/main" val="24159648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E6063250-EE6C-40B8-92BC-D83F9711F68D}"/>
              </a:ext>
            </a:extLst>
          </p:cNvPr>
          <p:cNvSpPr txBox="1"/>
          <p:nvPr/>
        </p:nvSpPr>
        <p:spPr>
          <a:xfrm>
            <a:off x="795403" y="889844"/>
            <a:ext cx="10340235" cy="1384995"/>
          </a:xfrm>
          <a:prstGeom prst="rect">
            <a:avLst/>
          </a:prstGeom>
          <a:noFill/>
        </p:spPr>
        <p:txBody>
          <a:bodyPr wrap="square">
            <a:spAutoFit/>
          </a:bodyPr>
          <a:lstStyle/>
          <a:p>
            <a:pPr marL="467995" algn="just"/>
            <a:r>
              <a:rPr lang="fr-FR" sz="1200" b="1" dirty="0">
                <a:effectLst/>
                <a:latin typeface="Arial" panose="020B0604020202020204" pitchFamily="34" charset="0"/>
                <a:ea typeface="Calibri" panose="020F0502020204030204" pitchFamily="34" charset="0"/>
                <a:cs typeface="Times New Roman" panose="02020603050405020304" pitchFamily="18" charset="0"/>
              </a:rPr>
              <a:t>Tony GARNIER</a:t>
            </a:r>
            <a:r>
              <a:rPr lang="fr-FR" sz="1200" b="1" dirty="0">
                <a:effectLst/>
                <a:latin typeface="Arial" panose="020B0604020202020204" pitchFamily="34" charset="0"/>
                <a:ea typeface="Times New Roman" panose="02020603050405020304" pitchFamily="18" charset="0"/>
                <a:cs typeface="Times New Roman" panose="02020603050405020304" pitchFamily="18" charset="0"/>
              </a:rPr>
              <a:t> était une figure majeure de l’architecture lyonnaise. Elle était imprégnée à l’époque du vocabulaire architectural du mouvement de l’architecture nouvelle formulé par Le Corbusier et Pierre Jeanneret dans les années 1920. Dans </a:t>
            </a:r>
            <a:r>
              <a:rPr lang="fr-FR" sz="1200" b="1" dirty="0">
                <a:effectLst/>
                <a:latin typeface="Arial" panose="020B0604020202020204" pitchFamily="34" charset="0"/>
                <a:ea typeface="Calibri" panose="020F0502020204030204" pitchFamily="34" charset="0"/>
                <a:cs typeface="Times New Roman" panose="02020603050405020304" pitchFamily="18" charset="0"/>
              </a:rPr>
              <a:t>cette architecture, </a:t>
            </a:r>
            <a:r>
              <a:rPr lang="fr-FR" sz="1200" b="1" dirty="0">
                <a:effectLst/>
                <a:latin typeface="Arial" panose="020B0604020202020204" pitchFamily="34" charset="0"/>
                <a:ea typeface="Times New Roman" panose="02020603050405020304" pitchFamily="18" charset="0"/>
                <a:cs typeface="Times New Roman" panose="02020603050405020304" pitchFamily="18" charset="0"/>
              </a:rPr>
              <a:t>les matériaux, les détails et le décor participent à l’identité du bâtiment</a:t>
            </a:r>
            <a:r>
              <a:rPr lang="fr-FR" sz="1200" b="1" dirty="0">
                <a:effectLst/>
                <a:latin typeface="Arial" panose="020B0604020202020204" pitchFamily="34" charset="0"/>
                <a:ea typeface="Calibri" panose="020F0502020204030204" pitchFamily="34" charset="0"/>
                <a:cs typeface="Times New Roman" panose="02020603050405020304" pitchFamily="18" charset="0"/>
              </a:rPr>
              <a:t> et font </a:t>
            </a:r>
            <a:r>
              <a:rPr lang="fr-FR" sz="1200" b="1" dirty="0">
                <a:effectLst/>
                <a:latin typeface="Arial" panose="020B0604020202020204" pitchFamily="34" charset="0"/>
                <a:ea typeface="Times New Roman" panose="02020603050405020304" pitchFamily="18" charset="0"/>
                <a:cs typeface="Times New Roman" panose="02020603050405020304" pitchFamily="18" charset="0"/>
              </a:rPr>
              <a:t>la synthèse entre rationalité moderne et art total.</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marL="467995" algn="just"/>
            <a:r>
              <a:rPr lang="fr-FR" sz="1200" b="1"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marL="467995" algn="just"/>
            <a:r>
              <a:rPr lang="fr-FR" sz="1200" b="1" dirty="0">
                <a:effectLst/>
                <a:latin typeface="Arial" panose="020B0604020202020204" pitchFamily="34" charset="0"/>
                <a:ea typeface="Times New Roman" panose="02020603050405020304" pitchFamily="18" charset="0"/>
                <a:cs typeface="Times New Roman" panose="02020603050405020304" pitchFamily="18" charset="0"/>
              </a:rPr>
              <a:t>Le palais des juridictions administratives de Lyon témoigne d’une recherche de synthèse entre l’héritage architectural lyonnais, les principes du mouvement moderne et une conception artistique globale de l’architecture menée dans une approche fonctionnelle et monumentale qui donne à ses citoyens, en plein Lyon, la vision d’une justice de </a:t>
            </a:r>
            <a:r>
              <a:rPr lang="fr-FR" sz="1200" b="1" dirty="0">
                <a:effectLst/>
                <a:latin typeface="Arial" panose="020B0604020202020204" pitchFamily="34" charset="0"/>
                <a:ea typeface="Calibri" panose="020F0502020204030204" pitchFamily="34" charset="0"/>
                <a:cs typeface="Times New Roman" panose="02020603050405020304" pitchFamily="18" charset="0"/>
              </a:rPr>
              <a:t>proximité</a:t>
            </a:r>
            <a:r>
              <a:rPr lang="fr-FR" sz="1200" b="1" dirty="0">
                <a:effectLst/>
                <a:latin typeface="Arial" panose="020B0604020202020204" pitchFamily="34" charset="0"/>
                <a:ea typeface="Times New Roman" panose="02020603050405020304" pitchFamily="18" charset="0"/>
                <a:cs typeface="Times New Roman" panose="02020603050405020304" pitchFamily="18" charset="0"/>
              </a:rPr>
              <a:t>.</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 8">
            <a:extLst>
              <a:ext uri="{FF2B5EF4-FFF2-40B4-BE49-F238E27FC236}">
                <a16:creationId xmlns:a16="http://schemas.microsoft.com/office/drawing/2014/main" id="{3E05D526-FF7F-4725-9017-DC989B83570D}"/>
              </a:ext>
            </a:extLst>
          </p:cNvPr>
          <p:cNvPicPr/>
          <p:nvPr/>
        </p:nvPicPr>
        <p:blipFill>
          <a:blip r:embed="rId2">
            <a:extLst>
              <a:ext uri="{28A0092B-C50C-407E-A947-70E740481C1C}">
                <a14:useLocalDpi xmlns:a14="http://schemas.microsoft.com/office/drawing/2010/main" val="0"/>
              </a:ext>
            </a:extLst>
          </a:blip>
          <a:stretch>
            <a:fillRect/>
          </a:stretch>
        </p:blipFill>
        <p:spPr>
          <a:xfrm>
            <a:off x="2847201" y="2443370"/>
            <a:ext cx="6334760" cy="3587115"/>
          </a:xfrm>
          <a:prstGeom prst="rect">
            <a:avLst/>
          </a:prstGeom>
        </p:spPr>
      </p:pic>
    </p:spTree>
    <p:extLst>
      <p:ext uri="{BB962C8B-B14F-4D97-AF65-F5344CB8AC3E}">
        <p14:creationId xmlns:p14="http://schemas.microsoft.com/office/powerpoint/2010/main" val="34347786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CD0A8524-B2A0-46CE-9AFA-1BD64E071D64}"/>
              </a:ext>
            </a:extLst>
          </p:cNvPr>
          <p:cNvPicPr>
            <a:picLocks noChangeAspect="1"/>
          </p:cNvPicPr>
          <p:nvPr/>
        </p:nvPicPr>
        <p:blipFill>
          <a:blip r:embed="rId2"/>
          <a:stretch>
            <a:fillRect/>
          </a:stretch>
        </p:blipFill>
        <p:spPr>
          <a:xfrm>
            <a:off x="1373151" y="682576"/>
            <a:ext cx="9445698" cy="5492848"/>
          </a:xfrm>
          <a:prstGeom prst="rect">
            <a:avLst/>
          </a:prstGeom>
        </p:spPr>
      </p:pic>
    </p:spTree>
    <p:extLst>
      <p:ext uri="{BB962C8B-B14F-4D97-AF65-F5344CB8AC3E}">
        <p14:creationId xmlns:p14="http://schemas.microsoft.com/office/powerpoint/2010/main" val="36941938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24C4F179-DD99-484E-B71A-49D4466B77D0}"/>
              </a:ext>
            </a:extLst>
          </p:cNvPr>
          <p:cNvPicPr>
            <a:picLocks noChangeAspect="1"/>
          </p:cNvPicPr>
          <p:nvPr/>
        </p:nvPicPr>
        <p:blipFill>
          <a:blip r:embed="rId2"/>
          <a:stretch>
            <a:fillRect/>
          </a:stretch>
        </p:blipFill>
        <p:spPr>
          <a:xfrm>
            <a:off x="2098109" y="845188"/>
            <a:ext cx="8444015" cy="5269411"/>
          </a:xfrm>
          <a:prstGeom prst="rect">
            <a:avLst/>
          </a:prstGeom>
        </p:spPr>
      </p:pic>
    </p:spTree>
    <p:extLst>
      <p:ext uri="{BB962C8B-B14F-4D97-AF65-F5344CB8AC3E}">
        <p14:creationId xmlns:p14="http://schemas.microsoft.com/office/powerpoint/2010/main" val="11633077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3FEFCA35-3656-4576-A1EA-2550BF05EFE0}"/>
              </a:ext>
            </a:extLst>
          </p:cNvPr>
          <p:cNvPicPr>
            <a:picLocks noChangeAspect="1"/>
          </p:cNvPicPr>
          <p:nvPr/>
        </p:nvPicPr>
        <p:blipFill>
          <a:blip r:embed="rId2"/>
          <a:stretch>
            <a:fillRect/>
          </a:stretch>
        </p:blipFill>
        <p:spPr>
          <a:xfrm>
            <a:off x="2114034" y="764838"/>
            <a:ext cx="7963932" cy="1256461"/>
          </a:xfrm>
          <a:prstGeom prst="rect">
            <a:avLst/>
          </a:prstGeom>
        </p:spPr>
      </p:pic>
      <p:pic>
        <p:nvPicPr>
          <p:cNvPr id="13" name="Image 12">
            <a:extLst>
              <a:ext uri="{FF2B5EF4-FFF2-40B4-BE49-F238E27FC236}">
                <a16:creationId xmlns:a16="http://schemas.microsoft.com/office/drawing/2014/main" id="{C356184F-4FED-4992-AA55-5128B22E81F0}"/>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4147" y="2287061"/>
            <a:ext cx="8034020" cy="3411220"/>
          </a:xfrm>
          <a:prstGeom prst="rect">
            <a:avLst/>
          </a:prstGeom>
          <a:noFill/>
          <a:ln>
            <a:noFill/>
          </a:ln>
        </p:spPr>
      </p:pic>
    </p:spTree>
    <p:extLst>
      <p:ext uri="{BB962C8B-B14F-4D97-AF65-F5344CB8AC3E}">
        <p14:creationId xmlns:p14="http://schemas.microsoft.com/office/powerpoint/2010/main" val="33684505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A544F957-EDCF-4FD9-8ABB-DEB3DD502E74}"/>
              </a:ext>
            </a:extLst>
          </p:cNvPr>
          <p:cNvPicPr>
            <a:picLocks noChangeAspect="1"/>
          </p:cNvPicPr>
          <p:nvPr/>
        </p:nvPicPr>
        <p:blipFill>
          <a:blip r:embed="rId2"/>
          <a:stretch>
            <a:fillRect/>
          </a:stretch>
        </p:blipFill>
        <p:spPr>
          <a:xfrm>
            <a:off x="1691127" y="645621"/>
            <a:ext cx="8659433" cy="1733792"/>
          </a:xfrm>
          <a:prstGeom prst="rect">
            <a:avLst/>
          </a:prstGeom>
        </p:spPr>
      </p:pic>
      <p:pic>
        <p:nvPicPr>
          <p:cNvPr id="5" name="Image 4">
            <a:extLst>
              <a:ext uri="{FF2B5EF4-FFF2-40B4-BE49-F238E27FC236}">
                <a16:creationId xmlns:a16="http://schemas.microsoft.com/office/drawing/2014/main" id="{2B6C0B67-CF00-4D96-BDC5-E12E3ACBFF0C}"/>
              </a:ext>
            </a:extLst>
          </p:cNvPr>
          <p:cNvPicPr>
            <a:picLocks noChangeAspect="1"/>
          </p:cNvPicPr>
          <p:nvPr/>
        </p:nvPicPr>
        <p:blipFill>
          <a:blip r:embed="rId3"/>
          <a:stretch>
            <a:fillRect/>
          </a:stretch>
        </p:blipFill>
        <p:spPr>
          <a:xfrm>
            <a:off x="1202287" y="2491628"/>
            <a:ext cx="9318718" cy="3361203"/>
          </a:xfrm>
          <a:prstGeom prst="rect">
            <a:avLst/>
          </a:prstGeom>
        </p:spPr>
      </p:pic>
    </p:spTree>
    <p:extLst>
      <p:ext uri="{BB962C8B-B14F-4D97-AF65-F5344CB8AC3E}">
        <p14:creationId xmlns:p14="http://schemas.microsoft.com/office/powerpoint/2010/main" val="9931139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6A4A4EB-851C-4954-AA72-3E94216C146E}"/>
              </a:ext>
            </a:extLst>
          </p:cNvPr>
          <p:cNvPicPr>
            <a:picLocks noChangeAspect="1"/>
          </p:cNvPicPr>
          <p:nvPr/>
        </p:nvPicPr>
        <p:blipFill>
          <a:blip r:embed="rId2"/>
          <a:stretch>
            <a:fillRect/>
          </a:stretch>
        </p:blipFill>
        <p:spPr>
          <a:xfrm>
            <a:off x="1778696" y="653322"/>
            <a:ext cx="9048272" cy="5551355"/>
          </a:xfrm>
          <a:prstGeom prst="rect">
            <a:avLst/>
          </a:prstGeom>
        </p:spPr>
      </p:pic>
    </p:spTree>
    <p:extLst>
      <p:ext uri="{BB962C8B-B14F-4D97-AF65-F5344CB8AC3E}">
        <p14:creationId xmlns:p14="http://schemas.microsoft.com/office/powerpoint/2010/main" val="16942113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2DE75F3-ABE9-49D5-84BE-CCC0322313BC}"/>
              </a:ext>
            </a:extLst>
          </p:cNvPr>
          <p:cNvPicPr>
            <a:picLocks noChangeAspect="1"/>
          </p:cNvPicPr>
          <p:nvPr/>
        </p:nvPicPr>
        <p:blipFill>
          <a:blip r:embed="rId2"/>
          <a:stretch>
            <a:fillRect/>
          </a:stretch>
        </p:blipFill>
        <p:spPr>
          <a:xfrm>
            <a:off x="1853852" y="802408"/>
            <a:ext cx="8214190" cy="5077145"/>
          </a:xfrm>
          <a:prstGeom prst="rect">
            <a:avLst/>
          </a:prstGeom>
        </p:spPr>
      </p:pic>
    </p:spTree>
    <p:extLst>
      <p:ext uri="{BB962C8B-B14F-4D97-AF65-F5344CB8AC3E}">
        <p14:creationId xmlns:p14="http://schemas.microsoft.com/office/powerpoint/2010/main" val="28160105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675D2B84-AC71-484F-B71E-5C42B2001E17}"/>
              </a:ext>
            </a:extLst>
          </p:cNvPr>
          <p:cNvPicPr>
            <a:picLocks noGrp="1" noChangeAspect="1"/>
          </p:cNvPicPr>
          <p:nvPr>
            <p:ph idx="1"/>
          </p:nvPr>
        </p:nvPicPr>
        <p:blipFill>
          <a:blip r:embed="rId2"/>
          <a:srcRect/>
          <a:stretch/>
        </p:blipFill>
        <p:spPr>
          <a:xfrm>
            <a:off x="1146525" y="2561130"/>
            <a:ext cx="10233575" cy="3528585"/>
          </a:xfrm>
        </p:spPr>
      </p:pic>
      <p:sp>
        <p:nvSpPr>
          <p:cNvPr id="10" name="Titre 1">
            <a:extLst>
              <a:ext uri="{FF2B5EF4-FFF2-40B4-BE49-F238E27FC236}">
                <a16:creationId xmlns:a16="http://schemas.microsoft.com/office/drawing/2014/main" id="{4E8C1A21-53D6-4532-9285-909A0F531F74}"/>
              </a:ext>
            </a:extLst>
          </p:cNvPr>
          <p:cNvSpPr txBox="1">
            <a:spLocks/>
          </p:cNvSpPr>
          <p:nvPr/>
        </p:nvSpPr>
        <p:spPr>
          <a:xfrm>
            <a:off x="1295402" y="1079369"/>
            <a:ext cx="9601196" cy="1239623"/>
          </a:xfrm>
          <a:prstGeom prst="rect">
            <a:avLst/>
          </a:prstGeom>
          <a:effectLst/>
        </p:spPr>
        <p:txBody>
          <a:bodyPr vert="horz" lIns="91440" tIns="45720" rIns="91440" bIns="45720" rtlCol="0" anchor="ctr">
            <a:normAutofit fontScale="25000" lnSpcReduction="20000"/>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buSzPts val="1000"/>
              <a:tabLst>
                <a:tab pos="499110" algn="l"/>
              </a:tabLst>
            </a:pPr>
            <a:r>
              <a:rPr lang="fr-FR" sz="7200" b="1" kern="1800" dirty="0">
                <a:latin typeface="Segoe UI" panose="020B0502040204020203" pitchFamily="34" charset="0"/>
                <a:ea typeface="Times New Roman" panose="02020603050405020304" pitchFamily="18" charset="0"/>
              </a:rPr>
              <a:t>L'art n'est pas posé sur le bâtiment : il en fait partie</a:t>
            </a:r>
            <a:br>
              <a:rPr lang="fr-FR" sz="7200" b="1" kern="1800" dirty="0">
                <a:latin typeface="Segoe UI" panose="020B0502040204020203" pitchFamily="34" charset="0"/>
                <a:ea typeface="Times New Roman" panose="02020603050405020304" pitchFamily="18" charset="0"/>
              </a:rPr>
            </a:br>
            <a:r>
              <a:rPr lang="fr-FR" sz="7200" b="1" kern="1800" dirty="0">
                <a:latin typeface="Segoe UI" panose="020B0502040204020203" pitchFamily="34" charset="0"/>
                <a:ea typeface="Times New Roman" panose="02020603050405020304" pitchFamily="18" charset="0"/>
              </a:rPr>
              <a:t>en tous lieux de l’édifice</a:t>
            </a:r>
            <a:br>
              <a:rPr lang="fr-FR" sz="4200" b="1" kern="1800" dirty="0">
                <a:latin typeface="Segoe UI" panose="020B0502040204020203" pitchFamily="34" charset="0"/>
                <a:ea typeface="Times New Roman" panose="02020603050405020304" pitchFamily="18" charset="0"/>
              </a:rPr>
            </a:br>
            <a:endParaRPr lang="fr-FR" sz="4200" b="1" kern="1800" dirty="0">
              <a:latin typeface="Segoe UI" panose="020B0502040204020203" pitchFamily="34" charset="0"/>
              <a:ea typeface="Times New Roman" panose="02020603050405020304" pitchFamily="18" charset="0"/>
            </a:endParaRPr>
          </a:p>
          <a:p>
            <a:pPr>
              <a:buSzPts val="1000"/>
              <a:tabLst>
                <a:tab pos="499110" algn="l"/>
              </a:tabLst>
            </a:pPr>
            <a:r>
              <a:rPr lang="fr-FR" sz="6000" b="1" dirty="0">
                <a:latin typeface="Segoe UI" panose="020B0502040204020203" pitchFamily="34" charset="0"/>
                <a:ea typeface="Times New Roman" panose="02020603050405020304" pitchFamily="18" charset="0"/>
              </a:rPr>
              <a:t>À votre avis, qu'est-ce que vous regardez ?</a:t>
            </a:r>
          </a:p>
          <a:p>
            <a:pPr>
              <a:buSzPts val="1000"/>
              <a:tabLst>
                <a:tab pos="499110" algn="l"/>
              </a:tabLst>
            </a:pPr>
            <a:br>
              <a:rPr lang="fr-FR" sz="3000" b="1" dirty="0">
                <a:latin typeface="Segoe UI" panose="020B0502040204020203" pitchFamily="34" charset="0"/>
                <a:ea typeface="Times New Roman" panose="02020603050405020304" pitchFamily="18" charset="0"/>
              </a:rPr>
            </a:br>
            <a:r>
              <a:rPr lang="fr-FR" sz="6000" b="1" i="1" dirty="0">
                <a:latin typeface="Segoe UI" panose="020B0502040204020203" pitchFamily="34" charset="0"/>
                <a:ea typeface="Times New Roman" panose="02020603050405020304" pitchFamily="18" charset="0"/>
                <a:cs typeface="Times New Roman" panose="02020603050405020304" pitchFamily="18" charset="0"/>
              </a:rPr>
              <a:t>A</a:t>
            </a:r>
            <a:r>
              <a:rPr lang="fr-FR" sz="6000" i="1" dirty="0">
                <a:latin typeface="Segoe UI" panose="020B0502040204020203" pitchFamily="34" charset="0"/>
                <a:ea typeface="Times New Roman" panose="02020603050405020304" pitchFamily="18" charset="0"/>
                <a:cs typeface="Times New Roman" panose="02020603050405020304" pitchFamily="18" charset="0"/>
              </a:rPr>
              <a:t>. Une décoration rapportée 		                 </a:t>
            </a:r>
            <a:r>
              <a:rPr lang="fr-FR" sz="6000" b="1" i="1" dirty="0">
                <a:latin typeface="Segoe UI" panose="020B0502040204020203" pitchFamily="34" charset="0"/>
                <a:ea typeface="Times New Roman" panose="02020603050405020304" pitchFamily="18" charset="0"/>
                <a:cs typeface="Times New Roman" panose="02020603050405020304" pitchFamily="18" charset="0"/>
              </a:rPr>
              <a:t>B</a:t>
            </a:r>
            <a:r>
              <a:rPr lang="fr-FR" sz="6000" i="1" dirty="0">
                <a:latin typeface="Segoe UI" panose="020B0502040204020203" pitchFamily="34" charset="0"/>
                <a:ea typeface="Times New Roman" panose="02020603050405020304" pitchFamily="18" charset="0"/>
                <a:cs typeface="Times New Roman" panose="02020603050405020304" pitchFamily="18" charset="0"/>
              </a:rPr>
              <a:t>. Une sculpture conçue indépendamment du bâtiment</a:t>
            </a:r>
          </a:p>
          <a:p>
            <a:pPr>
              <a:buSzPts val="1000"/>
              <a:tabLst>
                <a:tab pos="499110" algn="l"/>
              </a:tabLst>
            </a:pPr>
            <a:br>
              <a:rPr lang="fr-FR" sz="6000" i="1" dirty="0">
                <a:latin typeface="Calibri" panose="020F0502020204030204" pitchFamily="34" charset="0"/>
                <a:ea typeface="Calibri" panose="020F0502020204030204" pitchFamily="34" charset="0"/>
                <a:cs typeface="Times New Roman" panose="02020603050405020304" pitchFamily="18" charset="0"/>
              </a:rPr>
            </a:br>
            <a:r>
              <a:rPr lang="fr-FR" sz="6000" b="1" i="1" dirty="0">
                <a:latin typeface="Segoe UI" panose="020B0502040204020203" pitchFamily="34" charset="0"/>
                <a:ea typeface="Times New Roman" panose="02020603050405020304" pitchFamily="18" charset="0"/>
                <a:cs typeface="Times New Roman" panose="02020603050405020304" pitchFamily="18" charset="0"/>
              </a:rPr>
              <a:t>C.</a:t>
            </a:r>
            <a:r>
              <a:rPr lang="fr-FR" sz="6000" i="1" dirty="0">
                <a:latin typeface="Segoe UI" panose="020B0502040204020203" pitchFamily="34" charset="0"/>
                <a:ea typeface="Times New Roman" panose="02020603050405020304" pitchFamily="18" charset="0"/>
                <a:cs typeface="Times New Roman" panose="02020603050405020304" pitchFamily="18" charset="0"/>
              </a:rPr>
              <a:t> Un travail directement intégré au béton           </a:t>
            </a:r>
            <a:r>
              <a:rPr lang="fr-FR" sz="6000" b="1" i="1" dirty="0">
                <a:latin typeface="Segoe UI" panose="020B0502040204020203" pitchFamily="34" charset="0"/>
                <a:ea typeface="Times New Roman" panose="02020603050405020304" pitchFamily="18" charset="0"/>
                <a:cs typeface="Times New Roman" panose="02020603050405020304" pitchFamily="18" charset="0"/>
              </a:rPr>
              <a:t>D</a:t>
            </a:r>
            <a:r>
              <a:rPr lang="fr-FR" sz="6000" i="1" dirty="0">
                <a:latin typeface="Segoe UI" panose="020B0502040204020203" pitchFamily="34" charset="0"/>
                <a:ea typeface="Times New Roman" panose="02020603050405020304" pitchFamily="18" charset="0"/>
                <a:cs typeface="Times New Roman" panose="02020603050405020304" pitchFamily="18" charset="0"/>
              </a:rPr>
              <a:t>. Une finition destinée à masquer les défauts du béton</a:t>
            </a:r>
            <a:br>
              <a:rPr lang="fr-FR" sz="1800" dirty="0">
                <a:latin typeface="Calibri" panose="020F0502020204030204" pitchFamily="34" charset="0"/>
                <a:ea typeface="Calibri" panose="020F0502020204030204" pitchFamily="34" charset="0"/>
                <a:cs typeface="Times New Roman" panose="02020603050405020304" pitchFamily="18" charset="0"/>
              </a:rPr>
            </a:br>
            <a:br>
              <a:rPr lang="fr-FR" sz="1800" b="1" dirty="0">
                <a:latin typeface="Segoe UI" panose="020B0502040204020203" pitchFamily="34" charset="0"/>
                <a:ea typeface="Times New Roman" panose="02020603050405020304" pitchFamily="18" charset="0"/>
              </a:rPr>
            </a:br>
            <a:endParaRPr lang="fr-FR" sz="2500" dirty="0"/>
          </a:p>
        </p:txBody>
      </p:sp>
    </p:spTree>
    <p:extLst>
      <p:ext uri="{BB962C8B-B14F-4D97-AF65-F5344CB8AC3E}">
        <p14:creationId xmlns:p14="http://schemas.microsoft.com/office/powerpoint/2010/main" val="24728153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AECCF4CB-F752-4481-B1E4-CCCE9AE865BD}"/>
              </a:ext>
            </a:extLst>
          </p:cNvPr>
          <p:cNvPicPr>
            <a:picLocks noGrp="1" noChangeAspect="1"/>
          </p:cNvPicPr>
          <p:nvPr>
            <p:ph idx="1"/>
          </p:nvPr>
        </p:nvPicPr>
        <p:blipFill>
          <a:blip r:embed="rId2"/>
          <a:srcRect/>
          <a:stretch/>
        </p:blipFill>
        <p:spPr>
          <a:xfrm>
            <a:off x="1330810" y="2580176"/>
            <a:ext cx="4986446" cy="3552521"/>
          </a:xfrm>
        </p:spPr>
      </p:pic>
      <p:sp>
        <p:nvSpPr>
          <p:cNvPr id="7" name="Titre 6">
            <a:extLst>
              <a:ext uri="{FF2B5EF4-FFF2-40B4-BE49-F238E27FC236}">
                <a16:creationId xmlns:a16="http://schemas.microsoft.com/office/drawing/2014/main" id="{21734A1A-0EE1-4ABA-A498-460ED0209A31}"/>
              </a:ext>
            </a:extLst>
          </p:cNvPr>
          <p:cNvSpPr>
            <a:spLocks noGrp="1"/>
          </p:cNvSpPr>
          <p:nvPr>
            <p:ph type="title"/>
          </p:nvPr>
        </p:nvSpPr>
        <p:spPr>
          <a:xfrm>
            <a:off x="788709" y="747486"/>
            <a:ext cx="10614581" cy="1451727"/>
          </a:xfrm>
        </p:spPr>
        <p:txBody>
          <a:bodyPr>
            <a:normAutofit fontScale="90000"/>
          </a:bodyPr>
          <a:lstStyle/>
          <a:p>
            <a:pPr marL="467995" algn="l"/>
            <a:r>
              <a:rPr lang="fr-FR" sz="1800" b="1" dirty="0">
                <a:effectLst/>
                <a:latin typeface="Arial" panose="020B0604020202020204" pitchFamily="34" charset="0"/>
                <a:ea typeface="Calibri" panose="020F0502020204030204" pitchFamily="34" charset="0"/>
                <a:cs typeface="Times New Roman" panose="02020603050405020304" pitchFamily="18" charset="0"/>
              </a:rPr>
              <a:t>Il s’agit de la sculpture sur béton qui longe le grand escalier qui mène à la salle des pas perdus.</a:t>
            </a:r>
            <a:br>
              <a:rPr lang="fr-FR" sz="1800" b="1" dirty="0">
                <a:effectLst/>
                <a:latin typeface="Calibri" panose="020F0502020204030204" pitchFamily="34" charset="0"/>
                <a:ea typeface="Calibri" panose="020F0502020204030204" pitchFamily="34" charset="0"/>
                <a:cs typeface="Times New Roman" panose="02020603050405020304" pitchFamily="18" charset="0"/>
              </a:rPr>
            </a:br>
            <a:r>
              <a:rPr lang="fr-FR" sz="1600" dirty="0">
                <a:effectLst/>
                <a:latin typeface="Arial" panose="020B0604020202020204" pitchFamily="34" charset="0"/>
                <a:ea typeface="Calibri" panose="020F0502020204030204" pitchFamily="34" charset="0"/>
                <a:cs typeface="Times New Roman" panose="02020603050405020304" pitchFamily="18" charset="0"/>
              </a:rPr>
              <a:t>C’est l’œuvre du sculpteur et graveur Denis MOROG (de son vrai nom Jean-Paul Delhumeau).</a:t>
            </a:r>
            <a:br>
              <a:rPr lang="fr-FR" sz="1600" dirty="0">
                <a:effectLst/>
                <a:latin typeface="Calibri" panose="020F0502020204030204" pitchFamily="34" charset="0"/>
                <a:ea typeface="Calibri" panose="020F0502020204030204" pitchFamily="34" charset="0"/>
                <a:cs typeface="Times New Roman" panose="02020603050405020304" pitchFamily="18" charset="0"/>
              </a:rPr>
            </a:br>
            <a:r>
              <a:rPr lang="fr-FR" sz="1600" dirty="0">
                <a:effectLst/>
                <a:latin typeface="Arial" panose="020B0604020202020204" pitchFamily="34" charset="0"/>
                <a:ea typeface="Calibri" panose="020F0502020204030204" pitchFamily="34" charset="0"/>
                <a:cs typeface="Times New Roman" panose="02020603050405020304" pitchFamily="18" charset="0"/>
              </a:rPr>
              <a:t>Passionné du béton, un matériau brut, il en a révélé sa beauté et a marqué l’architecture publique de Lyon par ses œuvres monumentales.</a:t>
            </a:r>
            <a:br>
              <a:rPr lang="fr-FR" sz="1600" dirty="0">
                <a:effectLst/>
                <a:latin typeface="Calibri" panose="020F0502020204030204" pitchFamily="34" charset="0"/>
                <a:ea typeface="Calibri" panose="020F0502020204030204" pitchFamily="34" charset="0"/>
                <a:cs typeface="Times New Roman" panose="02020603050405020304" pitchFamily="18" charset="0"/>
              </a:rPr>
            </a:br>
            <a:r>
              <a:rPr lang="fr-FR" sz="1600" dirty="0">
                <a:effectLst/>
                <a:latin typeface="Arial" panose="020B0604020202020204" pitchFamily="34" charset="0"/>
                <a:ea typeface="Calibri" panose="020F0502020204030204" pitchFamily="34" charset="0"/>
                <a:cs typeface="Times New Roman" panose="02020603050405020304" pitchFamily="18" charset="0"/>
              </a:rPr>
              <a:t>Il a conçu la décoration de la salle des pas perdus et de son escalier monumental en relation étroite avec le matériau et le bâti.</a:t>
            </a:r>
            <a:endParaRPr lang="fr-FR" sz="1600" dirty="0"/>
          </a:p>
        </p:txBody>
      </p:sp>
      <p:pic>
        <p:nvPicPr>
          <p:cNvPr id="9" name="Image 8">
            <a:extLst>
              <a:ext uri="{FF2B5EF4-FFF2-40B4-BE49-F238E27FC236}">
                <a16:creationId xmlns:a16="http://schemas.microsoft.com/office/drawing/2014/main" id="{4D48A632-9F65-4116-A148-2760A3B4C3FB}"/>
              </a:ext>
            </a:extLst>
          </p:cNvPr>
          <p:cNvPicPr>
            <a:picLocks noChangeAspect="1"/>
          </p:cNvPicPr>
          <p:nvPr/>
        </p:nvPicPr>
        <p:blipFill>
          <a:blip r:embed="rId3"/>
          <a:srcRect/>
          <a:stretch/>
        </p:blipFill>
        <p:spPr>
          <a:xfrm>
            <a:off x="6749593" y="2580176"/>
            <a:ext cx="4322290" cy="3403724"/>
          </a:xfrm>
          <a:prstGeom prst="rect">
            <a:avLst/>
          </a:prstGeom>
        </p:spPr>
      </p:pic>
    </p:spTree>
    <p:extLst>
      <p:ext uri="{BB962C8B-B14F-4D97-AF65-F5344CB8AC3E}">
        <p14:creationId xmlns:p14="http://schemas.microsoft.com/office/powerpoint/2010/main" val="41258857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F771D2-44FB-42E6-A0D4-EAB31F184D20}"/>
              </a:ext>
            </a:extLst>
          </p:cNvPr>
          <p:cNvSpPr>
            <a:spLocks noGrp="1"/>
          </p:cNvSpPr>
          <p:nvPr>
            <p:ph type="title" idx="4294967295"/>
          </p:nvPr>
        </p:nvSpPr>
        <p:spPr>
          <a:xfrm>
            <a:off x="1525587" y="666750"/>
            <a:ext cx="9601200" cy="1560512"/>
          </a:xfrm>
        </p:spPr>
        <p:txBody>
          <a:bodyPr>
            <a:normAutofit/>
          </a:bodyPr>
          <a:lstStyle/>
          <a:p>
            <a:r>
              <a:rPr lang="fr-FR" sz="2200" b="1" dirty="0">
                <a:effectLst/>
                <a:latin typeface="Segoe UI" panose="020B0502040204020203" pitchFamily="34" charset="0"/>
                <a:ea typeface="Times New Roman" panose="02020603050405020304" pitchFamily="18" charset="0"/>
              </a:rPr>
              <a:t>Où s'arrête l'architecture et où commence l'œuvre d'art ?</a:t>
            </a:r>
            <a:br>
              <a:rPr lang="fr-FR" sz="2200" b="1" dirty="0">
                <a:effectLst/>
                <a:latin typeface="Segoe UI" panose="020B0502040204020203" pitchFamily="34" charset="0"/>
                <a:ea typeface="Times New Roman" panose="02020603050405020304" pitchFamily="18" charset="0"/>
              </a:rPr>
            </a:br>
            <a:r>
              <a:rPr lang="fr-FR" sz="2200" b="1" dirty="0">
                <a:effectLst/>
                <a:latin typeface="Segoe UI" panose="020B0502040204020203" pitchFamily="34" charset="0"/>
                <a:ea typeface="Times New Roman" panose="02020603050405020304" pitchFamily="18" charset="0"/>
                <a:cs typeface="Times New Roman" panose="02020603050405020304" pitchFamily="18" charset="0"/>
              </a:rPr>
              <a:t>Les trois architectes ont conçu un espace dans lequel architecture et art sont en dialogue permanent</a:t>
            </a:r>
            <a:br>
              <a:rPr lang="fr-FR" sz="2000" dirty="0">
                <a:effectLst/>
                <a:latin typeface="Calibri" panose="020F0502020204030204" pitchFamily="34" charset="0"/>
                <a:ea typeface="Calibri" panose="020F0502020204030204" pitchFamily="34" charset="0"/>
                <a:cs typeface="Times New Roman" panose="02020603050405020304" pitchFamily="18" charset="0"/>
              </a:rPr>
            </a:br>
            <a:endParaRPr lang="fr-FR" sz="2000" dirty="0"/>
          </a:p>
        </p:txBody>
      </p:sp>
      <p:pic>
        <p:nvPicPr>
          <p:cNvPr id="5" name="Espace réservé du contenu 4">
            <a:extLst>
              <a:ext uri="{FF2B5EF4-FFF2-40B4-BE49-F238E27FC236}">
                <a16:creationId xmlns:a16="http://schemas.microsoft.com/office/drawing/2014/main" id="{3C17AF27-8DE5-43DF-8705-1D0462164244}"/>
              </a:ext>
            </a:extLst>
          </p:cNvPr>
          <p:cNvPicPr>
            <a:picLocks noGrp="1" noChangeAspect="1"/>
          </p:cNvPicPr>
          <p:nvPr>
            <p:ph idx="4294967295"/>
          </p:nvPr>
        </p:nvPicPr>
        <p:blipFill>
          <a:blip r:embed="rId2"/>
          <a:srcRect/>
          <a:stretch/>
        </p:blipFill>
        <p:spPr>
          <a:xfrm>
            <a:off x="1980313" y="1859617"/>
            <a:ext cx="8379743" cy="4177373"/>
          </a:xfrm>
        </p:spPr>
      </p:pic>
    </p:spTree>
    <p:extLst>
      <p:ext uri="{BB962C8B-B14F-4D97-AF65-F5344CB8AC3E}">
        <p14:creationId xmlns:p14="http://schemas.microsoft.com/office/powerpoint/2010/main" val="35777688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8FF644-99F1-4088-B1F7-53FDBAD893E5}"/>
              </a:ext>
            </a:extLst>
          </p:cNvPr>
          <p:cNvSpPr>
            <a:spLocks noGrp="1"/>
          </p:cNvSpPr>
          <p:nvPr>
            <p:ph type="title"/>
          </p:nvPr>
        </p:nvSpPr>
        <p:spPr>
          <a:xfrm>
            <a:off x="1201134" y="1538315"/>
            <a:ext cx="9601196" cy="347046"/>
          </a:xfrm>
        </p:spPr>
        <p:txBody>
          <a:bodyPr>
            <a:normAutofit fontScale="90000"/>
          </a:bodyPr>
          <a:lstStyle/>
          <a:p>
            <a:pPr marL="467995"/>
            <a:r>
              <a:rPr lang="fr-FR" sz="2200" b="1" dirty="0">
                <a:effectLst/>
                <a:latin typeface="Segoe UI" panose="020B0502040204020203" pitchFamily="34" charset="0"/>
                <a:ea typeface="Times New Roman" panose="02020603050405020304" pitchFamily="18" charset="0"/>
                <a:cs typeface="Times New Roman" panose="02020603050405020304" pitchFamily="18" charset="0"/>
              </a:rPr>
              <a:t>Chaque salle d’audience est un support à l’art.</a:t>
            </a:r>
            <a:br>
              <a:rPr lang="fr-FR" sz="2200" dirty="0">
                <a:effectLst/>
                <a:latin typeface="Calibri" panose="020F0502020204030204" pitchFamily="34" charset="0"/>
                <a:ea typeface="Calibri" panose="020F0502020204030204" pitchFamily="34" charset="0"/>
                <a:cs typeface="Times New Roman" panose="02020603050405020304" pitchFamily="18" charset="0"/>
              </a:rPr>
            </a:br>
            <a:r>
              <a:rPr lang="fr-FR" sz="2200" b="1" dirty="0">
                <a:effectLst/>
                <a:latin typeface="Segoe UI" panose="020B0502040204020203" pitchFamily="34" charset="0"/>
                <a:ea typeface="Times New Roman" panose="02020603050405020304" pitchFamily="18" charset="0"/>
                <a:cs typeface="Times New Roman" panose="02020603050405020304" pitchFamily="18" charset="0"/>
              </a:rPr>
              <a:t>Qui peut dire de combien de salles d’audiences dispose le palais</a:t>
            </a:r>
            <a:br>
              <a:rPr lang="fr-FR" sz="2200" b="1" dirty="0">
                <a:effectLst/>
                <a:latin typeface="Segoe UI" panose="020B0502040204020203" pitchFamily="34" charset="0"/>
                <a:ea typeface="Times New Roman" panose="02020603050405020304" pitchFamily="18" charset="0"/>
                <a:cs typeface="Times New Roman" panose="02020603050405020304" pitchFamily="18" charset="0"/>
              </a:rPr>
            </a:br>
            <a:br>
              <a:rPr lang="fr-FR" sz="2200" b="1" dirty="0">
                <a:effectLst/>
                <a:latin typeface="Segoe UI" panose="020B0502040204020203" pitchFamily="34" charset="0"/>
                <a:ea typeface="Times New Roman" panose="02020603050405020304" pitchFamily="18" charset="0"/>
                <a:cs typeface="Times New Roman" panose="02020603050405020304" pitchFamily="18" charset="0"/>
              </a:rPr>
            </a:br>
            <a:r>
              <a:rPr lang="fr-FR" sz="1800" b="1" dirty="0">
                <a:effectLst/>
                <a:latin typeface="Segoe UI" panose="020B0502040204020203" pitchFamily="34" charset="0"/>
                <a:ea typeface="Times New Roman" panose="02020603050405020304" pitchFamily="18" charset="0"/>
                <a:cs typeface="Times New Roman" panose="02020603050405020304" pitchFamily="18" charset="0"/>
              </a:rPr>
              <a:t>A</a:t>
            </a:r>
            <a:r>
              <a:rPr lang="fr-FR" sz="1800" dirty="0">
                <a:effectLst/>
                <a:latin typeface="Segoe UI" panose="020B0502040204020203" pitchFamily="34" charset="0"/>
                <a:ea typeface="Times New Roman" panose="02020603050405020304" pitchFamily="18" charset="0"/>
                <a:cs typeface="Times New Roman" panose="02020603050405020304" pitchFamily="18" charset="0"/>
              </a:rPr>
              <a:t>. 4				</a:t>
            </a:r>
            <a:r>
              <a:rPr lang="fr-FR" sz="1800" b="1" dirty="0">
                <a:effectLst/>
                <a:latin typeface="Segoe UI" panose="020B0502040204020203" pitchFamily="34" charset="0"/>
                <a:ea typeface="Times New Roman" panose="02020603050405020304" pitchFamily="18" charset="0"/>
                <a:cs typeface="Times New Roman" panose="02020603050405020304" pitchFamily="18" charset="0"/>
              </a:rPr>
              <a:t>B</a:t>
            </a:r>
            <a:r>
              <a:rPr lang="fr-FR" sz="1800" dirty="0">
                <a:effectLst/>
                <a:latin typeface="Segoe UI" panose="020B0502040204020203" pitchFamily="34" charset="0"/>
                <a:ea typeface="Times New Roman" panose="02020603050405020304" pitchFamily="18" charset="0"/>
                <a:cs typeface="Times New Roman" panose="02020603050405020304" pitchFamily="18" charset="0"/>
              </a:rPr>
              <a:t>. 5				</a:t>
            </a:r>
            <a:r>
              <a:rPr lang="fr-FR" sz="1800" b="1" dirty="0">
                <a:effectLst/>
                <a:latin typeface="Segoe UI" panose="020B0502040204020203" pitchFamily="34" charset="0"/>
                <a:ea typeface="Times New Roman" panose="02020603050405020304" pitchFamily="18" charset="0"/>
                <a:cs typeface="Times New Roman" panose="02020603050405020304" pitchFamily="18" charset="0"/>
              </a:rPr>
              <a:t>C</a:t>
            </a:r>
            <a:r>
              <a:rPr lang="fr-FR" sz="1800" dirty="0">
                <a:effectLst/>
                <a:latin typeface="Segoe UI" panose="020B0502040204020203" pitchFamily="34" charset="0"/>
                <a:ea typeface="Times New Roman" panose="02020603050405020304" pitchFamily="18" charset="0"/>
                <a:cs typeface="Times New Roman" panose="02020603050405020304" pitchFamily="18" charset="0"/>
              </a:rPr>
              <a:t>. 6 				</a:t>
            </a:r>
            <a:r>
              <a:rPr lang="fr-FR" sz="1800" b="1" dirty="0">
                <a:effectLst/>
                <a:latin typeface="Segoe UI" panose="020B0502040204020203" pitchFamily="34" charset="0"/>
                <a:ea typeface="Times New Roman" panose="02020603050405020304" pitchFamily="18" charset="0"/>
                <a:cs typeface="Times New Roman" panose="02020603050405020304" pitchFamily="18" charset="0"/>
              </a:rPr>
              <a:t>D</a:t>
            </a:r>
            <a:r>
              <a:rPr lang="fr-FR" sz="1800" dirty="0">
                <a:effectLst/>
                <a:latin typeface="Segoe UI" panose="020B0502040204020203" pitchFamily="34" charset="0"/>
                <a:ea typeface="Times New Roman" panose="02020603050405020304" pitchFamily="18" charset="0"/>
                <a:cs typeface="Times New Roman" panose="02020603050405020304" pitchFamily="18" charset="0"/>
              </a:rPr>
              <a:t>. 8</a:t>
            </a:r>
            <a:br>
              <a:rPr lang="fr-FR" sz="1800" dirty="0">
                <a:effectLst/>
                <a:latin typeface="Calibri" panose="020F0502020204030204" pitchFamily="34" charset="0"/>
                <a:ea typeface="Calibri" panose="020F0502020204030204" pitchFamily="34" charset="0"/>
                <a:cs typeface="Times New Roman" panose="02020603050405020304" pitchFamily="18" charset="0"/>
              </a:rPr>
            </a:br>
            <a:br>
              <a:rPr lang="fr-FR" sz="18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p:pic>
        <p:nvPicPr>
          <p:cNvPr id="6" name="Image 5">
            <a:extLst>
              <a:ext uri="{FF2B5EF4-FFF2-40B4-BE49-F238E27FC236}">
                <a16:creationId xmlns:a16="http://schemas.microsoft.com/office/drawing/2014/main" id="{1CB7166E-A94F-4D73-8C43-186796F63B1F}"/>
              </a:ext>
            </a:extLst>
          </p:cNvPr>
          <p:cNvPicPr>
            <a:picLocks noChangeAspect="1"/>
          </p:cNvPicPr>
          <p:nvPr/>
        </p:nvPicPr>
        <p:blipFill>
          <a:blip r:embed="rId2"/>
          <a:stretch>
            <a:fillRect/>
          </a:stretch>
        </p:blipFill>
        <p:spPr>
          <a:xfrm>
            <a:off x="1201134" y="2658672"/>
            <a:ext cx="9825872" cy="2943578"/>
          </a:xfrm>
          <a:prstGeom prst="rect">
            <a:avLst/>
          </a:prstGeom>
        </p:spPr>
      </p:pic>
    </p:spTree>
    <p:extLst>
      <p:ext uri="{BB962C8B-B14F-4D97-AF65-F5344CB8AC3E}">
        <p14:creationId xmlns:p14="http://schemas.microsoft.com/office/powerpoint/2010/main" val="6606607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373649-6707-4D82-9B9C-A1080EB7D4E7}"/>
              </a:ext>
            </a:extLst>
          </p:cNvPr>
          <p:cNvSpPr>
            <a:spLocks noGrp="1"/>
          </p:cNvSpPr>
          <p:nvPr>
            <p:ph type="title"/>
          </p:nvPr>
        </p:nvSpPr>
        <p:spPr>
          <a:xfrm>
            <a:off x="791852" y="1217802"/>
            <a:ext cx="10558020" cy="950363"/>
          </a:xfrm>
        </p:spPr>
        <p:txBody>
          <a:bodyPr>
            <a:noAutofit/>
          </a:bodyPr>
          <a:lstStyle/>
          <a:p>
            <a:r>
              <a:rPr lang="fr-FR" sz="1800" b="1" dirty="0">
                <a:effectLst/>
                <a:latin typeface="Arial" panose="020B0604020202020204" pitchFamily="34" charset="0"/>
                <a:ea typeface="Times New Roman" panose="02020603050405020304" pitchFamily="18" charset="0"/>
                <a:cs typeface="Arial" panose="020B0604020202020204" pitchFamily="34" charset="0"/>
              </a:rPr>
              <a:t>Chaque salle d’audience est ornée </a:t>
            </a:r>
            <a:r>
              <a:rPr lang="fr-FR" sz="1800" b="1" dirty="0">
                <a:latin typeface="Arial" panose="020B0604020202020204" pitchFamily="34" charset="0"/>
                <a:ea typeface="Times New Roman" panose="02020603050405020304" pitchFamily="18" charset="0"/>
                <a:cs typeface="Arial" panose="020B0604020202020204" pitchFamily="34" charset="0"/>
              </a:rPr>
              <a:t>sur son mur du fond d’</a:t>
            </a:r>
            <a:r>
              <a:rPr lang="fr-FR" sz="1800" b="1" dirty="0">
                <a:effectLst/>
                <a:latin typeface="Arial" panose="020B0604020202020204" pitchFamily="34" charset="0"/>
                <a:ea typeface="Times New Roman" panose="02020603050405020304" pitchFamily="18" charset="0"/>
                <a:cs typeface="Arial" panose="020B0604020202020204" pitchFamily="34" charset="0"/>
              </a:rPr>
              <a:t>une œuvre peinte ou sculptée.</a:t>
            </a:r>
            <a:br>
              <a:rPr lang="fr-FR" sz="1800" b="1" dirty="0">
                <a:effectLst/>
                <a:latin typeface="Arial" panose="020B0604020202020204" pitchFamily="34" charset="0"/>
                <a:ea typeface="Times New Roman" panose="02020603050405020304" pitchFamily="18" charset="0"/>
                <a:cs typeface="Arial" panose="020B0604020202020204" pitchFamily="34" charset="0"/>
              </a:rPr>
            </a:br>
            <a:r>
              <a:rPr lang="fr-FR" sz="1800" b="1" dirty="0">
                <a:effectLst/>
                <a:latin typeface="Arial" panose="020B0604020202020204" pitchFamily="34" charset="0"/>
                <a:ea typeface="Times New Roman" panose="02020603050405020304" pitchFamily="18" charset="0"/>
                <a:cs typeface="Arial" panose="020B0604020202020204" pitchFamily="34" charset="0"/>
              </a:rPr>
              <a:t>Ce sont les œuvres d’André Borderie</a:t>
            </a:r>
            <a:r>
              <a:rPr lang="fr-FR" sz="1800" b="1" dirty="0">
                <a:solidFill>
                  <a:srgbClr val="181818"/>
                </a:solidFill>
                <a:effectLst/>
                <a:latin typeface="Arial" panose="020B0604020202020204" pitchFamily="34" charset="0"/>
                <a:ea typeface="Calibri" panose="020F0502020204030204" pitchFamily="34" charset="0"/>
                <a:cs typeface="Arial" panose="020B0604020202020204" pitchFamily="34" charset="0"/>
              </a:rPr>
              <a:t>.</a:t>
            </a:r>
            <a:br>
              <a:rPr lang="fr-FR" sz="1800" b="1" dirty="0">
                <a:solidFill>
                  <a:srgbClr val="181818"/>
                </a:solidFill>
                <a:effectLst/>
                <a:latin typeface="Arial" panose="020B0604020202020204" pitchFamily="34" charset="0"/>
                <a:ea typeface="Calibri" panose="020F0502020204030204" pitchFamily="34" charset="0"/>
                <a:cs typeface="Arial" panose="020B0604020202020204" pitchFamily="34" charset="0"/>
              </a:rPr>
            </a:br>
            <a:r>
              <a:rPr lang="fr-FR" sz="1800" b="1" dirty="0">
                <a:solidFill>
                  <a:srgbClr val="181818"/>
                </a:solidFill>
                <a:effectLst/>
                <a:latin typeface="Arial" panose="020B0604020202020204" pitchFamily="34" charset="0"/>
                <a:ea typeface="Calibri" panose="020F0502020204030204" pitchFamily="34" charset="0"/>
                <a:cs typeface="Arial" panose="020B0604020202020204" pitchFamily="34" charset="0"/>
              </a:rPr>
              <a:t>Peintre et sculpteur, il s’est intéressé à la tapisserie, puis s’est tourné vers la céramique.</a:t>
            </a:r>
            <a:br>
              <a:rPr lang="fr-FR" sz="1800" b="1" dirty="0">
                <a:solidFill>
                  <a:srgbClr val="181818"/>
                </a:solidFill>
                <a:effectLst/>
                <a:latin typeface="Arial" panose="020B0604020202020204" pitchFamily="34" charset="0"/>
                <a:ea typeface="Calibri" panose="020F0502020204030204" pitchFamily="34" charset="0"/>
                <a:cs typeface="Arial" panose="020B0604020202020204" pitchFamily="34" charset="0"/>
              </a:rPr>
            </a:br>
            <a:r>
              <a:rPr lang="fr-FR" sz="1800" b="1" dirty="0">
                <a:solidFill>
                  <a:srgbClr val="181818"/>
                </a:solidFill>
                <a:effectLst/>
                <a:latin typeface="Arial" panose="020B0604020202020204" pitchFamily="34" charset="0"/>
                <a:ea typeface="Calibri" panose="020F0502020204030204" pitchFamily="34" charset="0"/>
                <a:cs typeface="Arial" panose="020B0604020202020204" pitchFamily="34" charset="0"/>
              </a:rPr>
              <a:t>Un matériau qui lui permet de penser l’espace.</a:t>
            </a:r>
            <a:br>
              <a:rPr lang="fr-FR" sz="1800" b="1" dirty="0">
                <a:effectLst/>
                <a:latin typeface="Arial" panose="020B0604020202020204" pitchFamily="34" charset="0"/>
                <a:ea typeface="Calibri" panose="020F0502020204030204" pitchFamily="34" charset="0"/>
                <a:cs typeface="Arial" panose="020B0604020202020204" pitchFamily="34" charset="0"/>
              </a:rPr>
            </a:br>
            <a:endParaRPr lang="fr-FR" sz="1800" b="1" dirty="0">
              <a:latin typeface="Arial" panose="020B0604020202020204" pitchFamily="34" charset="0"/>
              <a:cs typeface="Arial" panose="020B0604020202020204" pitchFamily="34" charset="0"/>
            </a:endParaRPr>
          </a:p>
        </p:txBody>
      </p:sp>
      <p:pic>
        <p:nvPicPr>
          <p:cNvPr id="4" name="Image 3">
            <a:extLst>
              <a:ext uri="{FF2B5EF4-FFF2-40B4-BE49-F238E27FC236}">
                <a16:creationId xmlns:a16="http://schemas.microsoft.com/office/drawing/2014/main" id="{7FA5F70D-1946-4306-8345-A98A2883525C}"/>
              </a:ext>
            </a:extLst>
          </p:cNvPr>
          <p:cNvPicPr>
            <a:picLocks noChangeAspect="1"/>
          </p:cNvPicPr>
          <p:nvPr/>
        </p:nvPicPr>
        <p:blipFill>
          <a:blip r:embed="rId2"/>
          <a:stretch>
            <a:fillRect/>
          </a:stretch>
        </p:blipFill>
        <p:spPr>
          <a:xfrm>
            <a:off x="1038519" y="2718550"/>
            <a:ext cx="10114961" cy="3069239"/>
          </a:xfrm>
          <a:prstGeom prst="rect">
            <a:avLst/>
          </a:prstGeom>
        </p:spPr>
      </p:pic>
    </p:spTree>
    <p:extLst>
      <p:ext uri="{BB962C8B-B14F-4D97-AF65-F5344CB8AC3E}">
        <p14:creationId xmlns:p14="http://schemas.microsoft.com/office/powerpoint/2010/main" val="16901766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9C87D7-A155-4FD9-9B16-8B5338BBF6BB}"/>
              </a:ext>
            </a:extLst>
          </p:cNvPr>
          <p:cNvSpPr>
            <a:spLocks noGrp="1"/>
          </p:cNvSpPr>
          <p:nvPr>
            <p:ph type="title"/>
          </p:nvPr>
        </p:nvSpPr>
        <p:spPr>
          <a:xfrm>
            <a:off x="791853" y="736939"/>
            <a:ext cx="10642860" cy="1619762"/>
          </a:xfrm>
        </p:spPr>
        <p:txBody>
          <a:bodyPr>
            <a:normAutofit fontScale="90000"/>
          </a:bodyPr>
          <a:lstStyle/>
          <a:p>
            <a:r>
              <a:rPr lang="fr-FR" sz="2000" b="1" dirty="0">
                <a:effectLst/>
                <a:latin typeface="Segoe UI" panose="020B0502040204020203" pitchFamily="34" charset="0"/>
                <a:ea typeface="Times New Roman" panose="02020603050405020304" pitchFamily="18" charset="0"/>
              </a:rPr>
              <a:t>Un bâtiment peut-il rester architecturalement le même lorsqu'on modifie sa fonction ?</a:t>
            </a:r>
            <a:br>
              <a:rPr lang="fr-FR" sz="2000" b="1" dirty="0">
                <a:effectLst/>
                <a:latin typeface="Segoe UI" panose="020B0502040204020203" pitchFamily="34" charset="0"/>
                <a:ea typeface="Times New Roman" panose="02020603050405020304" pitchFamily="18" charset="0"/>
              </a:rPr>
            </a:br>
            <a:r>
              <a:rPr lang="fr-FR" sz="2000" b="1" dirty="0">
                <a:effectLst/>
                <a:latin typeface="Segoe UI" panose="020B0502040204020203" pitchFamily="34" charset="0"/>
                <a:ea typeface="Times New Roman" panose="02020603050405020304" pitchFamily="18" charset="0"/>
              </a:rPr>
              <a:t>  </a:t>
            </a:r>
            <a:r>
              <a:rPr lang="fr-FR" sz="1800" dirty="0">
                <a:solidFill>
                  <a:srgbClr val="181818"/>
                </a:solidFill>
                <a:effectLst/>
                <a:latin typeface="Arial" panose="020B0604020202020204" pitchFamily="34" charset="0"/>
                <a:ea typeface="Calibri" panose="020F0502020204030204" pitchFamily="34" charset="0"/>
                <a:cs typeface="Times New Roman" panose="02020603050405020304" pitchFamily="18" charset="0"/>
              </a:rPr>
              <a:t>A l’origine, le palais des juridictions administratives était porté sur des pilotis et conçu pour </a:t>
            </a:r>
            <a:r>
              <a:rPr lang="fr-FR" sz="1800" i="1" dirty="0">
                <a:solidFill>
                  <a:srgbClr val="181818"/>
                </a:solidFill>
                <a:effectLst/>
                <a:latin typeface="Arial" panose="020B0604020202020204" pitchFamily="34" charset="0"/>
                <a:ea typeface="Calibri" panose="020F0502020204030204" pitchFamily="34" charset="0"/>
                <a:cs typeface="Times New Roman" panose="02020603050405020304" pitchFamily="18" charset="0"/>
              </a:rPr>
              <a:t>« Flotter »</a:t>
            </a:r>
            <a:r>
              <a:rPr lang="fr-FR" sz="1800" dirty="0">
                <a:solidFill>
                  <a:srgbClr val="181818"/>
                </a:solidFill>
                <a:effectLst/>
                <a:latin typeface="Arial" panose="020B0604020202020204" pitchFamily="34" charset="0"/>
                <a:ea typeface="Calibri" panose="020F0502020204030204" pitchFamily="34" charset="0"/>
                <a:cs typeface="Times New Roman" panose="02020603050405020304" pitchFamily="18" charset="0"/>
              </a:rPr>
              <a:t> au-dessus des rues de Créqui, Rabelais et Duguesclin.</a:t>
            </a:r>
            <a:br>
              <a:rPr lang="fr-FR" sz="1800" dirty="0">
                <a:solidFill>
                  <a:srgbClr val="181818"/>
                </a:solidFill>
                <a:effectLst/>
                <a:latin typeface="Arial" panose="020B0604020202020204" pitchFamily="34" charset="0"/>
                <a:ea typeface="Calibri" panose="020F0502020204030204" pitchFamily="34" charset="0"/>
                <a:cs typeface="Times New Roman" panose="02020603050405020304" pitchFamily="18" charset="0"/>
              </a:rPr>
            </a:br>
            <a:r>
              <a:rPr lang="fr-FR" sz="1800" dirty="0">
                <a:solidFill>
                  <a:srgbClr val="181818"/>
                </a:solidFill>
                <a:effectLst/>
                <a:latin typeface="Arial" panose="020B0604020202020204" pitchFamily="34" charset="0"/>
                <a:ea typeface="Calibri" panose="020F0502020204030204" pitchFamily="34" charset="0"/>
                <a:cs typeface="Times New Roman" panose="02020603050405020304" pitchFamily="18" charset="0"/>
              </a:rPr>
              <a:t>L’espace du rez de chaussée restait libre sous forme d’un encorbellement couvert le long de ces rues.</a:t>
            </a:r>
            <a:br>
              <a:rPr lang="fr-FR" sz="1800" dirty="0">
                <a:effectLst/>
                <a:latin typeface="Calibri" panose="020F0502020204030204" pitchFamily="34" charset="0"/>
                <a:ea typeface="Calibri" panose="020F0502020204030204" pitchFamily="34" charset="0"/>
                <a:cs typeface="Times New Roman" panose="02020603050405020304" pitchFamily="18" charset="0"/>
              </a:rPr>
            </a:br>
            <a:r>
              <a:rPr lang="fr-FR" sz="1600" dirty="0">
                <a:solidFill>
                  <a:srgbClr val="181818"/>
                </a:solidFill>
                <a:effectLst/>
                <a:latin typeface="Arial" panose="020B0604020202020204" pitchFamily="34" charset="0"/>
                <a:ea typeface="Calibri" panose="020F0502020204030204" pitchFamily="34" charset="0"/>
                <a:cs typeface="Times New Roman" panose="02020603050405020304" pitchFamily="18" charset="0"/>
              </a:rPr>
              <a:t>Ces pilotis sont portés en rouge sur la coupe du palais ci-dessous.</a:t>
            </a:r>
            <a:br>
              <a:rPr lang="fr-FR" sz="1600" dirty="0">
                <a:solidFill>
                  <a:srgbClr val="181818"/>
                </a:solidFill>
                <a:effectLst/>
                <a:latin typeface="Arial" panose="020B0604020202020204" pitchFamily="34" charset="0"/>
                <a:ea typeface="Calibri" panose="020F0502020204030204" pitchFamily="34" charset="0"/>
                <a:cs typeface="Times New Roman" panose="02020603050405020304" pitchFamily="18" charset="0"/>
              </a:rPr>
            </a:br>
            <a:r>
              <a:rPr lang="fr-FR" sz="1600" dirty="0">
                <a:solidFill>
                  <a:srgbClr val="181818"/>
                </a:solidFill>
                <a:effectLst/>
                <a:latin typeface="Arial" panose="020B0604020202020204" pitchFamily="34" charset="0"/>
                <a:ea typeface="Calibri" panose="020F0502020204030204" pitchFamily="34" charset="0"/>
                <a:cs typeface="Times New Roman" panose="02020603050405020304" pitchFamily="18" charset="0"/>
              </a:rPr>
              <a:t>Coupe aimablement mise à notre disposition par Dominique LAPERNON, fils de l’un des trois architectes concepteurs.</a:t>
            </a:r>
            <a:br>
              <a:rPr lang="fr-FR" sz="1600" dirty="0">
                <a:effectLst/>
                <a:latin typeface="Calibri" panose="020F0502020204030204" pitchFamily="34" charset="0"/>
                <a:ea typeface="Calibri" panose="020F0502020204030204" pitchFamily="34" charset="0"/>
                <a:cs typeface="Times New Roman" panose="02020603050405020304" pitchFamily="18" charset="0"/>
              </a:rPr>
            </a:br>
            <a:endParaRPr lang="fr-FR" sz="1600" dirty="0"/>
          </a:p>
        </p:txBody>
      </p:sp>
      <p:pic>
        <p:nvPicPr>
          <p:cNvPr id="4" name="Image 3">
            <a:extLst>
              <a:ext uri="{FF2B5EF4-FFF2-40B4-BE49-F238E27FC236}">
                <a16:creationId xmlns:a16="http://schemas.microsoft.com/office/drawing/2014/main" id="{CC6D430E-DFF8-409F-B5D2-B96A8A43F98F}"/>
              </a:ext>
            </a:extLst>
          </p:cNvPr>
          <p:cNvPicPr>
            <a:picLocks noChangeAspect="1"/>
          </p:cNvPicPr>
          <p:nvPr/>
        </p:nvPicPr>
        <p:blipFill>
          <a:blip r:embed="rId2"/>
          <a:srcRect/>
          <a:stretch/>
        </p:blipFill>
        <p:spPr>
          <a:xfrm>
            <a:off x="952106" y="2441542"/>
            <a:ext cx="10324415" cy="3702548"/>
          </a:xfrm>
          <a:prstGeom prst="rect">
            <a:avLst/>
          </a:prstGeom>
        </p:spPr>
      </p:pic>
    </p:spTree>
    <p:extLst>
      <p:ext uri="{BB962C8B-B14F-4D97-AF65-F5344CB8AC3E}">
        <p14:creationId xmlns:p14="http://schemas.microsoft.com/office/powerpoint/2010/main" val="35155791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CE1AC0-47FA-48F0-A278-1F512F2251AD}"/>
              </a:ext>
            </a:extLst>
          </p:cNvPr>
          <p:cNvSpPr>
            <a:spLocks noGrp="1"/>
          </p:cNvSpPr>
          <p:nvPr>
            <p:ph type="title" idx="4294967295"/>
          </p:nvPr>
        </p:nvSpPr>
        <p:spPr>
          <a:xfrm>
            <a:off x="1104507" y="784618"/>
            <a:ext cx="10247312" cy="884238"/>
          </a:xfrm>
        </p:spPr>
        <p:txBody>
          <a:bodyPr>
            <a:normAutofit fontScale="90000"/>
          </a:bodyPr>
          <a:lstStyle/>
          <a:p>
            <a:r>
              <a:rPr lang="fr-FR" sz="1800" b="1" dirty="0">
                <a:solidFill>
                  <a:srgbClr val="181818"/>
                </a:solidFill>
                <a:effectLst/>
                <a:latin typeface="Arial" panose="020B0604020202020204" pitchFamily="34" charset="0"/>
                <a:ea typeface="Calibri" panose="020F0502020204030204" pitchFamily="34" charset="0"/>
                <a:cs typeface="Times New Roman" panose="02020603050405020304" pitchFamily="18" charset="0"/>
              </a:rPr>
              <a:t>Au fil du temps, l’évolution des fonctions du palais et de ses besoins de place a fait qu’en 2007, les façades se sont avancées entre les pilotis, absorbés dans une volumétrie qui vient jusqu’à la rue.</a:t>
            </a:r>
            <a:br>
              <a:rPr lang="fr-FR" sz="1800" b="1" dirty="0">
                <a:solidFill>
                  <a:srgbClr val="181818"/>
                </a:solidFill>
                <a:effectLst/>
                <a:latin typeface="Arial" panose="020B0604020202020204" pitchFamily="34" charset="0"/>
                <a:ea typeface="Calibri" panose="020F0502020204030204" pitchFamily="34" charset="0"/>
                <a:cs typeface="Times New Roman" panose="02020603050405020304" pitchFamily="18" charset="0"/>
              </a:rPr>
            </a:br>
            <a:endParaRPr lang="fr-FR" sz="1800" b="1" dirty="0"/>
          </a:p>
        </p:txBody>
      </p:sp>
      <p:sp>
        <p:nvSpPr>
          <p:cNvPr id="3" name="Titre 1">
            <a:extLst>
              <a:ext uri="{FF2B5EF4-FFF2-40B4-BE49-F238E27FC236}">
                <a16:creationId xmlns:a16="http://schemas.microsoft.com/office/drawing/2014/main" id="{B81C60E4-40A5-4CE7-ACDC-2E4D0F1CC9CA}"/>
              </a:ext>
            </a:extLst>
          </p:cNvPr>
          <p:cNvSpPr txBox="1">
            <a:spLocks/>
          </p:cNvSpPr>
          <p:nvPr/>
        </p:nvSpPr>
        <p:spPr>
          <a:xfrm>
            <a:off x="1104507" y="5222449"/>
            <a:ext cx="10246936" cy="614314"/>
          </a:xfrm>
          <a:prstGeom prst="rect">
            <a:avLst/>
          </a:prstGeom>
          <a:effectLst/>
        </p:spPr>
        <p:txBody>
          <a:bodyPr vert="horz" lIns="91440" tIns="45720" rIns="91440" bIns="45720" rtlCol="0" anchor="ctr">
            <a:normAutofit fontScale="25000" lnSpcReduction="20000"/>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br>
              <a:rPr lang="fr-FR" sz="1800" b="1" dirty="0">
                <a:solidFill>
                  <a:srgbClr val="181818"/>
                </a:solidFill>
                <a:latin typeface="Arial" panose="020B0604020202020204" pitchFamily="34" charset="0"/>
                <a:ea typeface="Calibri" panose="020F0502020204030204" pitchFamily="34" charset="0"/>
                <a:cs typeface="Times New Roman" panose="02020603050405020304" pitchFamily="18" charset="0"/>
              </a:rPr>
            </a:br>
            <a:r>
              <a:rPr lang="fr-FR" sz="6400" b="1" dirty="0">
                <a:solidFill>
                  <a:srgbClr val="181818"/>
                </a:solidFill>
                <a:effectLst/>
                <a:latin typeface="Arial" panose="020B0604020202020204" pitchFamily="34" charset="0"/>
                <a:ea typeface="Calibri" panose="020F0502020204030204" pitchFamily="34" charset="0"/>
                <a:cs typeface="Times New Roman" panose="02020603050405020304" pitchFamily="18" charset="0"/>
              </a:rPr>
              <a:t>Les encorbellement</a:t>
            </a:r>
            <a:r>
              <a:rPr lang="fr-FR" sz="6400" b="1" dirty="0">
                <a:solidFill>
                  <a:srgbClr val="181818"/>
                </a:solidFill>
                <a:latin typeface="Arial" panose="020B0604020202020204" pitchFamily="34" charset="0"/>
                <a:ea typeface="Calibri" panose="020F0502020204030204" pitchFamily="34" charset="0"/>
                <a:cs typeface="Times New Roman" panose="02020603050405020304" pitchFamily="18" charset="0"/>
              </a:rPr>
              <a:t>s libres ont été remplacés par des bureaux, installés entre les pilotis.</a:t>
            </a:r>
          </a:p>
          <a:p>
            <a:endParaRPr lang="fr-FR" sz="6400" b="1" dirty="0">
              <a:solidFill>
                <a:srgbClr val="181818"/>
              </a:solidFill>
              <a:latin typeface="Arial" panose="020B0604020202020204" pitchFamily="34" charset="0"/>
              <a:ea typeface="Calibri" panose="020F0502020204030204" pitchFamily="34" charset="0"/>
              <a:cs typeface="Times New Roman" panose="02020603050405020304" pitchFamily="18" charset="0"/>
            </a:endParaRPr>
          </a:p>
          <a:p>
            <a:r>
              <a:rPr lang="fr-FR" sz="6400" b="1" dirty="0">
                <a:solidFill>
                  <a:srgbClr val="181818"/>
                </a:solidFill>
                <a:latin typeface="Arial" panose="020B0604020202020204" pitchFamily="34" charset="0"/>
                <a:ea typeface="Calibri" panose="020F0502020204030204" pitchFamily="34" charset="0"/>
                <a:cs typeface="Times New Roman" panose="02020603050405020304" pitchFamily="18" charset="0"/>
              </a:rPr>
              <a:t>Question : 					Qu’a-t-on gagné? 					Qu’a-t-on perdu?</a:t>
            </a:r>
            <a:endParaRPr lang="fr-FR" sz="6400" b="1" dirty="0"/>
          </a:p>
        </p:txBody>
      </p:sp>
      <p:pic>
        <p:nvPicPr>
          <p:cNvPr id="5" name="Image 4">
            <a:extLst>
              <a:ext uri="{FF2B5EF4-FFF2-40B4-BE49-F238E27FC236}">
                <a16:creationId xmlns:a16="http://schemas.microsoft.com/office/drawing/2014/main" id="{286B80BC-E018-49FA-B674-1E57061A977C}"/>
              </a:ext>
            </a:extLst>
          </p:cNvPr>
          <p:cNvPicPr>
            <a:picLocks noChangeAspect="1"/>
          </p:cNvPicPr>
          <p:nvPr/>
        </p:nvPicPr>
        <p:blipFill>
          <a:blip r:embed="rId2"/>
          <a:stretch>
            <a:fillRect/>
          </a:stretch>
        </p:blipFill>
        <p:spPr>
          <a:xfrm>
            <a:off x="972531" y="1838539"/>
            <a:ext cx="10347489" cy="2957448"/>
          </a:xfrm>
          <a:prstGeom prst="rect">
            <a:avLst/>
          </a:prstGeom>
        </p:spPr>
      </p:pic>
    </p:spTree>
    <p:extLst>
      <p:ext uri="{BB962C8B-B14F-4D97-AF65-F5344CB8AC3E}">
        <p14:creationId xmlns:p14="http://schemas.microsoft.com/office/powerpoint/2010/main" val="10179194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4947F4FD-79DF-4F5A-A6A4-57E56936A019}"/>
              </a:ext>
            </a:extLst>
          </p:cNvPr>
          <p:cNvSpPr txBox="1"/>
          <p:nvPr/>
        </p:nvSpPr>
        <p:spPr>
          <a:xfrm>
            <a:off x="725865" y="854465"/>
            <a:ext cx="10633434" cy="784830"/>
          </a:xfrm>
          <a:prstGeom prst="rect">
            <a:avLst/>
          </a:prstGeom>
          <a:noFill/>
        </p:spPr>
        <p:txBody>
          <a:bodyPr wrap="square">
            <a:spAutoFit/>
          </a:bodyPr>
          <a:lstStyle/>
          <a:p>
            <a:pPr algn="ctr"/>
            <a:r>
              <a:rPr lang="fr-FR" sz="1500" b="1" dirty="0">
                <a:solidFill>
                  <a:srgbClr val="181818"/>
                </a:solidFill>
                <a:effectLst/>
                <a:latin typeface="Arial" panose="020B0604020202020204" pitchFamily="34" charset="0"/>
                <a:ea typeface="Calibri" panose="020F0502020204030204" pitchFamily="34" charset="0"/>
                <a:cs typeface="Times New Roman" panose="02020603050405020304" pitchFamily="18" charset="0"/>
              </a:rPr>
              <a:t>Tandis que les besoins et les fonctions évoluent, la règlementation s’adapte aux personnes à mobilité réduite.</a:t>
            </a:r>
          </a:p>
          <a:p>
            <a:pPr algn="ctr"/>
            <a:r>
              <a:rPr lang="fr-FR" sz="1500" b="1" dirty="0">
                <a:solidFill>
                  <a:srgbClr val="181818"/>
                </a:solidFill>
                <a:effectLst/>
                <a:latin typeface="Arial" panose="020B0604020202020204" pitchFamily="34" charset="0"/>
                <a:ea typeface="Calibri" panose="020F0502020204030204" pitchFamily="34" charset="0"/>
                <a:cs typeface="Times New Roman" panose="02020603050405020304" pitchFamily="18" charset="0"/>
              </a:rPr>
              <a:t>Les ascenseurs desservant les étages n’étaient pas adaptés à leur accès direct au niveau des salles d’audience.</a:t>
            </a:r>
          </a:p>
          <a:p>
            <a:pPr algn="ctr"/>
            <a:r>
              <a:rPr lang="fr-FR" sz="1500" b="1" dirty="0">
                <a:solidFill>
                  <a:srgbClr val="181818"/>
                </a:solidFill>
                <a:latin typeface="Arial" panose="020B0604020202020204" pitchFamily="34" charset="0"/>
                <a:ea typeface="Calibri" panose="020F0502020204030204" pitchFamily="34" charset="0"/>
                <a:cs typeface="Times New Roman" panose="02020603050405020304" pitchFamily="18" charset="0"/>
              </a:rPr>
              <a:t>Un ascenseur supplémentaire a été installé. Il ne s’apparente pas à la conception et au mobilier d’origine.</a:t>
            </a:r>
          </a:p>
        </p:txBody>
      </p:sp>
      <p:sp>
        <p:nvSpPr>
          <p:cNvPr id="4" name="Titre 1">
            <a:extLst>
              <a:ext uri="{FF2B5EF4-FFF2-40B4-BE49-F238E27FC236}">
                <a16:creationId xmlns:a16="http://schemas.microsoft.com/office/drawing/2014/main" id="{EC9B4866-DFFB-4832-84DA-65C034654446}"/>
              </a:ext>
            </a:extLst>
          </p:cNvPr>
          <p:cNvSpPr txBox="1">
            <a:spLocks/>
          </p:cNvSpPr>
          <p:nvPr/>
        </p:nvSpPr>
        <p:spPr>
          <a:xfrm>
            <a:off x="725865" y="5222449"/>
            <a:ext cx="10625578" cy="614314"/>
          </a:xfrm>
          <a:prstGeom prst="rect">
            <a:avLst/>
          </a:prstGeom>
          <a:effectLst/>
        </p:spPr>
        <p:txBody>
          <a:bodyPr vert="horz" lIns="91440" tIns="45720" rIns="91440" bIns="45720" rtlCol="0" anchor="ctr">
            <a:normAutofit fontScale="25000" lnSpcReduction="20000"/>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br>
              <a:rPr lang="fr-FR" sz="1800" b="1" dirty="0">
                <a:solidFill>
                  <a:srgbClr val="181818"/>
                </a:solidFill>
                <a:latin typeface="Arial" panose="020B0604020202020204" pitchFamily="34" charset="0"/>
                <a:ea typeface="Calibri" panose="020F0502020204030204" pitchFamily="34" charset="0"/>
                <a:cs typeface="Times New Roman" panose="02020603050405020304" pitchFamily="18" charset="0"/>
              </a:rPr>
            </a:br>
            <a:r>
              <a:rPr lang="fr-FR" sz="6400" b="1" dirty="0">
                <a:solidFill>
                  <a:srgbClr val="181818"/>
                </a:solidFill>
                <a:effectLst/>
                <a:latin typeface="Arial" panose="020B0604020202020204" pitchFamily="34" charset="0"/>
                <a:ea typeface="Calibri" panose="020F0502020204030204" pitchFamily="34" charset="0"/>
                <a:cs typeface="Times New Roman" panose="02020603050405020304" pitchFamily="18" charset="0"/>
              </a:rPr>
              <a:t>La cage vitrée s’impose aux côtés de l’escalier comme un monument différent.</a:t>
            </a:r>
            <a:endParaRPr lang="fr-FR" sz="6400" b="1" dirty="0">
              <a:solidFill>
                <a:srgbClr val="181818"/>
              </a:solidFill>
              <a:latin typeface="Arial" panose="020B0604020202020204" pitchFamily="34" charset="0"/>
              <a:ea typeface="Calibri" panose="020F0502020204030204" pitchFamily="34" charset="0"/>
              <a:cs typeface="Times New Roman" panose="02020603050405020304" pitchFamily="18" charset="0"/>
            </a:endParaRPr>
          </a:p>
          <a:p>
            <a:endParaRPr lang="fr-FR" sz="6400" b="1" dirty="0">
              <a:solidFill>
                <a:srgbClr val="181818"/>
              </a:solidFill>
              <a:latin typeface="Arial" panose="020B0604020202020204" pitchFamily="34" charset="0"/>
              <a:ea typeface="Calibri" panose="020F0502020204030204" pitchFamily="34" charset="0"/>
              <a:cs typeface="Times New Roman" panose="02020603050405020304" pitchFamily="18" charset="0"/>
            </a:endParaRPr>
          </a:p>
          <a:p>
            <a:r>
              <a:rPr lang="fr-FR" sz="6400" b="1" dirty="0">
                <a:solidFill>
                  <a:srgbClr val="181818"/>
                </a:solidFill>
                <a:latin typeface="Arial" panose="020B0604020202020204" pitchFamily="34" charset="0"/>
                <a:ea typeface="Calibri" panose="020F0502020204030204" pitchFamily="34" charset="0"/>
                <a:cs typeface="Times New Roman" panose="02020603050405020304" pitchFamily="18" charset="0"/>
              </a:rPr>
              <a:t>Question :       Qu’a-t-on gagné? 	         Qu’a-t-on perdu?               Y avait-il d’autre solutions techniques?</a:t>
            </a:r>
          </a:p>
          <a:p>
            <a:r>
              <a:rPr lang="fr-FR" sz="6400" b="1" dirty="0">
                <a:solidFill>
                  <a:srgbClr val="181818"/>
                </a:solidFill>
                <a:latin typeface="Arial" panose="020B0604020202020204" pitchFamily="34" charset="0"/>
                <a:ea typeface="Calibri" panose="020F0502020204030204" pitchFamily="34" charset="0"/>
                <a:cs typeface="Times New Roman" panose="02020603050405020304" pitchFamily="18" charset="0"/>
              </a:rPr>
              <a:t> </a:t>
            </a:r>
            <a:endParaRPr lang="fr-FR" sz="6400" b="1" dirty="0"/>
          </a:p>
        </p:txBody>
      </p:sp>
      <p:pic>
        <p:nvPicPr>
          <p:cNvPr id="10" name="Image 9">
            <a:extLst>
              <a:ext uri="{FF2B5EF4-FFF2-40B4-BE49-F238E27FC236}">
                <a16:creationId xmlns:a16="http://schemas.microsoft.com/office/drawing/2014/main" id="{86771CCD-9A8B-4043-97E1-405C0219918A}"/>
              </a:ext>
            </a:extLst>
          </p:cNvPr>
          <p:cNvPicPr>
            <a:picLocks noChangeAspect="1"/>
          </p:cNvPicPr>
          <p:nvPr/>
        </p:nvPicPr>
        <p:blipFill>
          <a:blip r:embed="rId2"/>
          <a:srcRect/>
          <a:stretch/>
        </p:blipFill>
        <p:spPr>
          <a:xfrm>
            <a:off x="1686010" y="1824609"/>
            <a:ext cx="8819980" cy="3208781"/>
          </a:xfrm>
          <a:prstGeom prst="rect">
            <a:avLst/>
          </a:prstGeom>
        </p:spPr>
      </p:pic>
    </p:spTree>
    <p:extLst>
      <p:ext uri="{BB962C8B-B14F-4D97-AF65-F5344CB8AC3E}">
        <p14:creationId xmlns:p14="http://schemas.microsoft.com/office/powerpoint/2010/main" val="36946855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C5C144D-05E0-4BD3-87A7-C5D1FA813840}"/>
              </a:ext>
            </a:extLst>
          </p:cNvPr>
          <p:cNvSpPr txBox="1"/>
          <p:nvPr/>
        </p:nvSpPr>
        <p:spPr>
          <a:xfrm>
            <a:off x="1159498" y="1328708"/>
            <a:ext cx="10228082" cy="3785652"/>
          </a:xfrm>
          <a:prstGeom prst="rect">
            <a:avLst/>
          </a:prstGeom>
          <a:noFill/>
        </p:spPr>
        <p:txBody>
          <a:bodyPr wrap="square">
            <a:spAutoFit/>
          </a:bodyPr>
          <a:lstStyle/>
          <a:p>
            <a:pPr algn="just"/>
            <a:r>
              <a:rPr lang="fr-FR" sz="2000" dirty="0">
                <a:effectLst/>
                <a:latin typeface="Arial" panose="020B0604020202020204" pitchFamily="34" charset="0"/>
                <a:ea typeface="Calibri" panose="020F0502020204030204" pitchFamily="34" charset="0"/>
                <a:cs typeface="Times New Roman" panose="02020603050405020304" pitchFamily="18" charset="0"/>
              </a:rPr>
              <a:t>Est-ce que vous regarderez ce bâtiment de la même manière après cette présentation?.</a:t>
            </a:r>
          </a:p>
          <a:p>
            <a:pPr algn="just"/>
            <a:endParaRPr lang="fr-FR" sz="2000" dirty="0">
              <a:latin typeface="Arial" panose="020B0604020202020204" pitchFamily="34" charset="0"/>
              <a:ea typeface="Calibri" panose="020F0502020204030204" pitchFamily="34" charset="0"/>
              <a:cs typeface="Times New Roman" panose="02020603050405020304" pitchFamily="18" charset="0"/>
            </a:endParaRPr>
          </a:p>
          <a:p>
            <a:pPr algn="just"/>
            <a:r>
              <a:rPr lang="fr-FR" sz="2000" dirty="0">
                <a:latin typeface="Arial" panose="020B0604020202020204" pitchFamily="34" charset="0"/>
                <a:ea typeface="Calibri" panose="020F0502020204030204" pitchFamily="34" charset="0"/>
                <a:cs typeface="Times New Roman" panose="02020603050405020304" pitchFamily="18" charset="0"/>
              </a:rPr>
              <a:t>Pour le tester, j</a:t>
            </a:r>
            <a:r>
              <a:rPr lang="fr-FR" sz="2000" dirty="0">
                <a:effectLst/>
                <a:latin typeface="Arial" panose="020B0604020202020204" pitchFamily="34" charset="0"/>
                <a:ea typeface="Calibri" panose="020F0502020204030204" pitchFamily="34" charset="0"/>
              </a:rPr>
              <a:t>e vous propose maintenant de visiter ensemble les éléments que nous venons de percevoir et de les observer et les commenter en fonction de leurs différentes vocations :</a:t>
            </a:r>
          </a:p>
          <a:p>
            <a:pPr algn="just"/>
            <a:r>
              <a:rPr lang="fr-FR" sz="2000" dirty="0">
                <a:effectLst/>
                <a:latin typeface="Arial" panose="020B0604020202020204" pitchFamily="34" charset="0"/>
                <a:ea typeface="Calibri" panose="020F0502020204030204" pitchFamily="34" charset="0"/>
              </a:rPr>
              <a:t>- Fonctionnelles?</a:t>
            </a:r>
          </a:p>
          <a:p>
            <a:pPr algn="just"/>
            <a:r>
              <a:rPr lang="fr-FR" sz="2000" dirty="0">
                <a:effectLst/>
                <a:latin typeface="Arial" panose="020B0604020202020204" pitchFamily="34" charset="0"/>
                <a:ea typeface="Calibri" panose="020F0502020204030204" pitchFamily="34" charset="0"/>
              </a:rPr>
              <a:t>- Utilitaires?</a:t>
            </a:r>
          </a:p>
          <a:p>
            <a:pPr algn="just"/>
            <a:r>
              <a:rPr lang="fr-FR" sz="2000" dirty="0">
                <a:latin typeface="Arial" panose="020B0604020202020204" pitchFamily="34" charset="0"/>
                <a:ea typeface="Calibri" panose="020F0502020204030204" pitchFamily="34" charset="0"/>
              </a:rPr>
              <a:t>- D</a:t>
            </a:r>
            <a:r>
              <a:rPr lang="fr-FR" sz="2000" dirty="0">
                <a:effectLst/>
                <a:latin typeface="Arial" panose="020B0604020202020204" pitchFamily="34" charset="0"/>
                <a:ea typeface="Calibri" panose="020F0502020204030204" pitchFamily="34" charset="0"/>
              </a:rPr>
              <a:t>écoratives?</a:t>
            </a:r>
          </a:p>
          <a:p>
            <a:pPr algn="just"/>
            <a:r>
              <a:rPr lang="fr-FR" sz="2000" dirty="0">
                <a:effectLst/>
                <a:latin typeface="Arial" panose="020B0604020202020204" pitchFamily="34" charset="0"/>
                <a:ea typeface="Calibri" panose="020F0502020204030204" pitchFamily="34" charset="0"/>
              </a:rPr>
              <a:t>- Associées?</a:t>
            </a:r>
          </a:p>
          <a:p>
            <a:pPr algn="just"/>
            <a:endParaRPr lang="fr-FR" sz="2000" dirty="0">
              <a:latin typeface="Arial" panose="020B0604020202020204" pitchFamily="34" charset="0"/>
              <a:ea typeface="Calibri" panose="020F0502020204030204" pitchFamily="34" charset="0"/>
            </a:endParaRPr>
          </a:p>
          <a:p>
            <a:pPr algn="just"/>
            <a:endParaRPr lang="fr-FR" sz="2000" dirty="0">
              <a:effectLst/>
              <a:latin typeface="Arial" panose="020B0604020202020204" pitchFamily="34" charset="0"/>
              <a:ea typeface="Calibri" panose="020F0502020204030204" pitchFamily="34" charset="0"/>
            </a:endParaRPr>
          </a:p>
          <a:p>
            <a:pPr algn="just"/>
            <a:r>
              <a:rPr lang="fr-FR" sz="2000" dirty="0">
                <a:effectLst/>
                <a:latin typeface="Arial" panose="020B0604020202020204" pitchFamily="34" charset="0"/>
                <a:ea typeface="Calibri" panose="020F0502020204030204" pitchFamily="34" charset="0"/>
              </a:rPr>
              <a:t>Mais de répondre auparavant à quelques questions supplémentaires.</a:t>
            </a:r>
            <a:endParaRPr lang="fr-FR" sz="2000" dirty="0"/>
          </a:p>
        </p:txBody>
      </p:sp>
    </p:spTree>
    <p:extLst>
      <p:ext uri="{BB962C8B-B14F-4D97-AF65-F5344CB8AC3E}">
        <p14:creationId xmlns:p14="http://schemas.microsoft.com/office/powerpoint/2010/main" val="40597007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691ADF47-CDE5-479C-8F18-AC2A4DEC83C8}"/>
              </a:ext>
            </a:extLst>
          </p:cNvPr>
          <p:cNvSpPr txBox="1"/>
          <p:nvPr/>
        </p:nvSpPr>
        <p:spPr>
          <a:xfrm>
            <a:off x="961535" y="737723"/>
            <a:ext cx="10237508" cy="1200329"/>
          </a:xfrm>
          <a:prstGeom prst="rect">
            <a:avLst/>
          </a:prstGeom>
          <a:noFill/>
        </p:spPr>
        <p:txBody>
          <a:bodyPr wrap="square">
            <a:spAutoFit/>
          </a:bodyPr>
          <a:lstStyle/>
          <a:p>
            <a:pPr algn="ctr"/>
            <a:r>
              <a:rPr lang="fr-FR" sz="1800" dirty="0">
                <a:effectLst/>
                <a:latin typeface="Calibri" panose="020F0502020204030204" pitchFamily="34" charset="0"/>
                <a:ea typeface="Calibri" panose="020F0502020204030204" pitchFamily="34" charset="0"/>
                <a:cs typeface="Times New Roman" panose="02020603050405020304" pitchFamily="18" charset="0"/>
              </a:rPr>
              <a:t>Question 1</a:t>
            </a:r>
          </a:p>
          <a:p>
            <a:pPr algn="ctr"/>
            <a:r>
              <a:rPr lang="fr-FR" sz="1800" dirty="0">
                <a:effectLst/>
                <a:latin typeface="Calibri" panose="020F0502020204030204" pitchFamily="34" charset="0"/>
                <a:ea typeface="Calibri" panose="020F0502020204030204" pitchFamily="34" charset="0"/>
                <a:cs typeface="Times New Roman" panose="02020603050405020304" pitchFamily="18" charset="0"/>
              </a:rPr>
              <a:t>« Qui est l'auteur de ce travail ? »</a:t>
            </a:r>
          </a:p>
          <a:p>
            <a:pPr algn="ctr"/>
            <a:r>
              <a:rPr lang="fr-FR" sz="1800" b="1" dirty="0">
                <a:effectLst/>
                <a:latin typeface="Calibri" panose="020F0502020204030204" pitchFamily="34" charset="0"/>
                <a:ea typeface="Calibri" panose="020F0502020204030204" pitchFamily="34" charset="0"/>
                <a:cs typeface="Times New Roman" panose="02020603050405020304" pitchFamily="18" charset="0"/>
              </a:rPr>
              <a:t>A</a:t>
            </a:r>
            <a:r>
              <a:rPr lang="fr-FR" sz="1800" dirty="0">
                <a:effectLst/>
                <a:latin typeface="Calibri" panose="020F0502020204030204" pitchFamily="34" charset="0"/>
                <a:ea typeface="Calibri" panose="020F0502020204030204" pitchFamily="34" charset="0"/>
                <a:cs typeface="Times New Roman" panose="02020603050405020304" pitchFamily="18" charset="0"/>
              </a:rPr>
              <a:t>. André Borderie 																</a:t>
            </a:r>
            <a:r>
              <a:rPr lang="fr-FR" sz="1800" b="1" dirty="0">
                <a:effectLst/>
                <a:latin typeface="Calibri" panose="020F0502020204030204" pitchFamily="34" charset="0"/>
                <a:ea typeface="Calibri" panose="020F0502020204030204" pitchFamily="34" charset="0"/>
                <a:cs typeface="Times New Roman" panose="02020603050405020304" pitchFamily="18" charset="0"/>
              </a:rPr>
              <a:t>B</a:t>
            </a:r>
            <a:r>
              <a:rPr lang="fr-FR" sz="1800" dirty="0">
                <a:effectLst/>
                <a:latin typeface="Calibri" panose="020F0502020204030204" pitchFamily="34" charset="0"/>
                <a:ea typeface="Calibri" panose="020F0502020204030204" pitchFamily="34" charset="0"/>
                <a:cs typeface="Times New Roman" panose="02020603050405020304" pitchFamily="18" charset="0"/>
              </a:rPr>
              <a:t>. Morog</a:t>
            </a:r>
            <a:br>
              <a:rPr lang="fr-FR" sz="1800" dirty="0">
                <a:effectLst/>
                <a:latin typeface="Calibri" panose="020F0502020204030204" pitchFamily="34" charset="0"/>
                <a:ea typeface="Calibri" panose="020F0502020204030204" pitchFamily="34" charset="0"/>
                <a:cs typeface="Times New Roman" panose="02020603050405020304" pitchFamily="18" charset="0"/>
              </a:rPr>
            </a:br>
            <a:r>
              <a:rPr lang="fr-FR" sz="1800" b="1" dirty="0">
                <a:effectLst/>
                <a:latin typeface="Calibri" panose="020F0502020204030204" pitchFamily="34" charset="0"/>
                <a:ea typeface="Calibri" panose="020F0502020204030204" pitchFamily="34" charset="0"/>
                <a:cs typeface="Times New Roman" panose="02020603050405020304" pitchFamily="18" charset="0"/>
              </a:rPr>
              <a:t>C</a:t>
            </a:r>
            <a:r>
              <a:rPr lang="fr-FR" sz="1800" dirty="0">
                <a:effectLst/>
                <a:latin typeface="Calibri" panose="020F0502020204030204" pitchFamily="34" charset="0"/>
                <a:ea typeface="Calibri" panose="020F0502020204030204" pitchFamily="34" charset="0"/>
                <a:cs typeface="Times New Roman" panose="02020603050405020304" pitchFamily="18" charset="0"/>
              </a:rPr>
              <a:t>. Gérard </a:t>
            </a:r>
            <a:r>
              <a:rPr lang="fr-FR" sz="1800" dirty="0" err="1">
                <a:effectLst/>
                <a:latin typeface="Calibri" panose="020F0502020204030204" pitchFamily="34" charset="0"/>
                <a:ea typeface="Calibri" panose="020F0502020204030204" pitchFamily="34" charset="0"/>
                <a:cs typeface="Times New Roman" panose="02020603050405020304" pitchFamily="18" charset="0"/>
              </a:rPr>
              <a:t>Lapernon</a:t>
            </a:r>
            <a:r>
              <a:rPr lang="fr-FR" dirty="0">
                <a:latin typeface="Calibri" panose="020F0502020204030204" pitchFamily="34" charset="0"/>
                <a:ea typeface="Calibri" panose="020F0502020204030204" pitchFamily="34" charset="0"/>
                <a:cs typeface="Times New Roman" panose="02020603050405020304" pitchFamily="18" charset="0"/>
              </a:rPr>
              <a:t>									</a:t>
            </a:r>
            <a:r>
              <a:rPr lang="fr-FR" sz="1800" dirty="0">
                <a:effectLst/>
                <a:latin typeface="Calibri" panose="020F0502020204030204" pitchFamily="34" charset="0"/>
                <a:ea typeface="Calibri" panose="020F0502020204030204" pitchFamily="34" charset="0"/>
                <a:cs typeface="Times New Roman" panose="02020603050405020304" pitchFamily="18" charset="0"/>
              </a:rPr>
              <a:t>	 		</a:t>
            </a:r>
            <a:r>
              <a:rPr lang="fr-FR" sz="1800" b="1" dirty="0">
                <a:effectLst/>
                <a:latin typeface="Calibri" panose="020F0502020204030204" pitchFamily="34" charset="0"/>
                <a:ea typeface="Calibri" panose="020F0502020204030204" pitchFamily="34" charset="0"/>
                <a:cs typeface="Times New Roman" panose="02020603050405020304" pitchFamily="18" charset="0"/>
              </a:rPr>
              <a:t>D</a:t>
            </a:r>
            <a:r>
              <a:rPr lang="fr-FR" sz="1800" dirty="0">
                <a:effectLst/>
                <a:latin typeface="Calibri" panose="020F0502020204030204" pitchFamily="34" charset="0"/>
                <a:ea typeface="Calibri" panose="020F0502020204030204" pitchFamily="34" charset="0"/>
                <a:cs typeface="Times New Roman" panose="02020603050405020304" pitchFamily="18" charset="0"/>
              </a:rPr>
              <a:t>. Un artiste contemporain</a:t>
            </a:r>
          </a:p>
        </p:txBody>
      </p:sp>
      <p:pic>
        <p:nvPicPr>
          <p:cNvPr id="5" name="Image 4">
            <a:extLst>
              <a:ext uri="{FF2B5EF4-FFF2-40B4-BE49-F238E27FC236}">
                <a16:creationId xmlns:a16="http://schemas.microsoft.com/office/drawing/2014/main" id="{2721C4F4-80F8-4EAC-8572-3ECA586BC178}"/>
              </a:ext>
            </a:extLst>
          </p:cNvPr>
          <p:cNvPicPr>
            <a:picLocks noChangeAspect="1"/>
          </p:cNvPicPr>
          <p:nvPr/>
        </p:nvPicPr>
        <p:blipFill>
          <a:blip r:embed="rId2"/>
          <a:stretch>
            <a:fillRect/>
          </a:stretch>
        </p:blipFill>
        <p:spPr>
          <a:xfrm>
            <a:off x="1663831" y="2759621"/>
            <a:ext cx="8832916" cy="3170030"/>
          </a:xfrm>
          <a:prstGeom prst="rect">
            <a:avLst/>
          </a:prstGeom>
        </p:spPr>
      </p:pic>
    </p:spTree>
    <p:extLst>
      <p:ext uri="{BB962C8B-B14F-4D97-AF65-F5344CB8AC3E}">
        <p14:creationId xmlns:p14="http://schemas.microsoft.com/office/powerpoint/2010/main" val="1031313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A5F9FCC-E31C-4A25-839C-E07A1E7AC990}"/>
              </a:ext>
            </a:extLst>
          </p:cNvPr>
          <p:cNvSpPr txBox="1"/>
          <p:nvPr/>
        </p:nvSpPr>
        <p:spPr>
          <a:xfrm>
            <a:off x="1008667" y="916832"/>
            <a:ext cx="9926425" cy="923330"/>
          </a:xfrm>
          <a:prstGeom prst="rect">
            <a:avLst/>
          </a:prstGeom>
          <a:noFill/>
        </p:spPr>
        <p:txBody>
          <a:bodyPr wrap="square">
            <a:spAutoFit/>
          </a:bodyPr>
          <a:lstStyle/>
          <a:p>
            <a:pPr algn="ctr"/>
            <a:r>
              <a:rPr lang="fr-FR" sz="1800" dirty="0">
                <a:effectLst/>
                <a:latin typeface="Calibri" panose="020F0502020204030204" pitchFamily="34" charset="0"/>
                <a:ea typeface="Calibri" panose="020F0502020204030204" pitchFamily="34" charset="0"/>
                <a:cs typeface="Times New Roman" panose="02020603050405020304" pitchFamily="18" charset="0"/>
              </a:rPr>
              <a:t>Question 2</a:t>
            </a:r>
          </a:p>
          <a:p>
            <a:pPr algn="ctr"/>
            <a:r>
              <a:rPr lang="fr-FR" sz="1800" dirty="0">
                <a:effectLst/>
                <a:latin typeface="Calibri" panose="020F0502020204030204" pitchFamily="34" charset="0"/>
                <a:ea typeface="Calibri" panose="020F0502020204030204" pitchFamily="34" charset="0"/>
                <a:cs typeface="Times New Roman" panose="02020603050405020304" pitchFamily="18" charset="0"/>
              </a:rPr>
              <a:t>« Cet élément avait-il, à l'origine, une fonction uniquement décorative ? »</a:t>
            </a:r>
          </a:p>
          <a:p>
            <a:pPr algn="ctr"/>
            <a:r>
              <a:rPr lang="fr-FR" sz="1800" b="1" dirty="0">
                <a:effectLst/>
                <a:latin typeface="Calibri" panose="020F0502020204030204" pitchFamily="34" charset="0"/>
                <a:ea typeface="Calibri" panose="020F0502020204030204" pitchFamily="34" charset="0"/>
                <a:cs typeface="Times New Roman" panose="02020603050405020304" pitchFamily="18" charset="0"/>
              </a:rPr>
              <a:t>A</a:t>
            </a:r>
            <a:r>
              <a:rPr lang="fr-FR" sz="1800" dirty="0">
                <a:effectLst/>
                <a:latin typeface="Calibri" panose="020F0502020204030204" pitchFamily="34" charset="0"/>
                <a:ea typeface="Calibri" panose="020F0502020204030204" pitchFamily="34" charset="0"/>
                <a:cs typeface="Times New Roman" panose="02020603050405020304" pitchFamily="18" charset="0"/>
              </a:rPr>
              <a:t>. Oui					</a:t>
            </a:r>
            <a:r>
              <a:rPr lang="fr-FR" sz="1800" b="1" dirty="0">
                <a:effectLst/>
                <a:latin typeface="Calibri" panose="020F0502020204030204" pitchFamily="34" charset="0"/>
                <a:ea typeface="Calibri" panose="020F0502020204030204" pitchFamily="34" charset="0"/>
                <a:cs typeface="Times New Roman" panose="02020603050405020304" pitchFamily="18" charset="0"/>
              </a:rPr>
              <a:t>B</a:t>
            </a:r>
            <a:r>
              <a:rPr lang="fr-FR" sz="1800" dirty="0">
                <a:effectLst/>
                <a:latin typeface="Calibri" panose="020F0502020204030204" pitchFamily="34" charset="0"/>
                <a:ea typeface="Calibri" panose="020F0502020204030204" pitchFamily="34" charset="0"/>
                <a:cs typeface="Times New Roman" panose="02020603050405020304" pitchFamily="18" charset="0"/>
              </a:rPr>
              <a:t>. Non</a:t>
            </a:r>
          </a:p>
        </p:txBody>
      </p:sp>
      <p:pic>
        <p:nvPicPr>
          <p:cNvPr id="5" name="Image 4">
            <a:extLst>
              <a:ext uri="{FF2B5EF4-FFF2-40B4-BE49-F238E27FC236}">
                <a16:creationId xmlns:a16="http://schemas.microsoft.com/office/drawing/2014/main" id="{CBA39418-FCDB-4FFA-B8A3-A7B2D37112BA}"/>
              </a:ext>
            </a:extLst>
          </p:cNvPr>
          <p:cNvPicPr>
            <a:picLocks noChangeAspect="1"/>
          </p:cNvPicPr>
          <p:nvPr/>
        </p:nvPicPr>
        <p:blipFill>
          <a:blip r:embed="rId2"/>
          <a:stretch>
            <a:fillRect/>
          </a:stretch>
        </p:blipFill>
        <p:spPr>
          <a:xfrm>
            <a:off x="2169328" y="2047455"/>
            <a:ext cx="8087034" cy="3658708"/>
          </a:xfrm>
          <a:prstGeom prst="rect">
            <a:avLst/>
          </a:prstGeom>
        </p:spPr>
      </p:pic>
    </p:spTree>
    <p:extLst>
      <p:ext uri="{BB962C8B-B14F-4D97-AF65-F5344CB8AC3E}">
        <p14:creationId xmlns:p14="http://schemas.microsoft.com/office/powerpoint/2010/main" val="12540591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EE46911D-C652-4B4D-A727-7BD5A9B7E34D}"/>
              </a:ext>
            </a:extLst>
          </p:cNvPr>
          <p:cNvSpPr txBox="1"/>
          <p:nvPr/>
        </p:nvSpPr>
        <p:spPr>
          <a:xfrm>
            <a:off x="1458012" y="876222"/>
            <a:ext cx="9275975" cy="1200329"/>
          </a:xfrm>
          <a:prstGeom prst="rect">
            <a:avLst/>
          </a:prstGeom>
          <a:noFill/>
        </p:spPr>
        <p:txBody>
          <a:bodyPr wrap="square">
            <a:spAutoFit/>
          </a:bodyPr>
          <a:lstStyle/>
          <a:p>
            <a:pPr algn="ctr"/>
            <a:r>
              <a:rPr lang="fr-FR" sz="1800" dirty="0">
                <a:effectLst/>
                <a:latin typeface="Calibri" panose="020F0502020204030204" pitchFamily="34" charset="0"/>
                <a:ea typeface="Calibri" panose="020F0502020204030204" pitchFamily="34" charset="0"/>
                <a:cs typeface="Times New Roman" panose="02020603050405020304" pitchFamily="18" charset="0"/>
              </a:rPr>
              <a:t>Question 3</a:t>
            </a:r>
          </a:p>
          <a:p>
            <a:pPr algn="ctr"/>
            <a:r>
              <a:rPr lang="fr-FR" sz="1800" dirty="0">
                <a:effectLst/>
                <a:latin typeface="Calibri" panose="020F0502020204030204" pitchFamily="34" charset="0"/>
                <a:ea typeface="Calibri" panose="020F0502020204030204" pitchFamily="34" charset="0"/>
                <a:cs typeface="Times New Roman" panose="02020603050405020304" pitchFamily="18" charset="0"/>
              </a:rPr>
              <a:t>« En 1974, qu'y avait-il sous le bâtiment ? »</a:t>
            </a:r>
          </a:p>
          <a:p>
            <a:pPr algn="ctr"/>
            <a:r>
              <a:rPr lang="fr-FR" sz="1800" dirty="0">
                <a:effectLst/>
                <a:latin typeface="Calibri" panose="020F0502020204030204" pitchFamily="34" charset="0"/>
                <a:ea typeface="Calibri" panose="020F0502020204030204" pitchFamily="34" charset="0"/>
                <a:cs typeface="Times New Roman" panose="02020603050405020304" pitchFamily="18" charset="0"/>
              </a:rPr>
              <a:t>A. Des parkings                                                                         B. Des bureaux</a:t>
            </a:r>
            <a:br>
              <a:rPr lang="fr-FR" sz="1800" dirty="0">
                <a:effectLst/>
                <a:latin typeface="Calibri" panose="020F0502020204030204" pitchFamily="34" charset="0"/>
                <a:ea typeface="Calibri" panose="020F0502020204030204" pitchFamily="34" charset="0"/>
                <a:cs typeface="Times New Roman" panose="02020603050405020304" pitchFamily="18" charset="0"/>
              </a:rPr>
            </a:br>
            <a:r>
              <a:rPr lang="fr-FR" sz="1800" dirty="0">
                <a:effectLst/>
                <a:latin typeface="Calibri" panose="020F0502020204030204" pitchFamily="34" charset="0"/>
                <a:ea typeface="Calibri" panose="020F0502020204030204" pitchFamily="34" charset="0"/>
                <a:cs typeface="Times New Roman" panose="02020603050405020304" pitchFamily="18" charset="0"/>
              </a:rPr>
              <a:t>C. Un espace libre entre les pilotis                                    D. Des salles d'audience</a:t>
            </a:r>
          </a:p>
        </p:txBody>
      </p:sp>
      <p:pic>
        <p:nvPicPr>
          <p:cNvPr id="5" name="Image 4">
            <a:extLst>
              <a:ext uri="{FF2B5EF4-FFF2-40B4-BE49-F238E27FC236}">
                <a16:creationId xmlns:a16="http://schemas.microsoft.com/office/drawing/2014/main" id="{953D80A7-D265-4021-9E39-9A9C0101342D}"/>
              </a:ext>
            </a:extLst>
          </p:cNvPr>
          <p:cNvPicPr>
            <a:picLocks noChangeAspect="1"/>
          </p:cNvPicPr>
          <p:nvPr/>
        </p:nvPicPr>
        <p:blipFill>
          <a:blip r:embed="rId2"/>
          <a:stretch>
            <a:fillRect/>
          </a:stretch>
        </p:blipFill>
        <p:spPr>
          <a:xfrm>
            <a:off x="2292285" y="2247350"/>
            <a:ext cx="7607430" cy="3423344"/>
          </a:xfrm>
          <a:prstGeom prst="rect">
            <a:avLst/>
          </a:prstGeom>
        </p:spPr>
      </p:pic>
    </p:spTree>
    <p:extLst>
      <p:ext uri="{BB962C8B-B14F-4D97-AF65-F5344CB8AC3E}">
        <p14:creationId xmlns:p14="http://schemas.microsoft.com/office/powerpoint/2010/main" val="2015926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EB2D0C2-6D0A-413B-9754-11A5AB37A8D2}"/>
              </a:ext>
            </a:extLst>
          </p:cNvPr>
          <p:cNvSpPr txBox="1"/>
          <p:nvPr/>
        </p:nvSpPr>
        <p:spPr>
          <a:xfrm>
            <a:off x="1458012" y="876222"/>
            <a:ext cx="9275975" cy="646331"/>
          </a:xfrm>
          <a:prstGeom prst="rect">
            <a:avLst/>
          </a:prstGeom>
          <a:noFill/>
        </p:spPr>
        <p:txBody>
          <a:bodyPr wrap="square">
            <a:spAutoFit/>
          </a:bodyPr>
          <a:lstStyle/>
          <a:p>
            <a:pPr algn="ctr"/>
            <a:r>
              <a:rPr lang="fr-FR" sz="1800" dirty="0">
                <a:effectLst/>
                <a:latin typeface="Calibri" panose="020F0502020204030204" pitchFamily="34" charset="0"/>
                <a:ea typeface="Calibri" panose="020F0502020204030204" pitchFamily="34" charset="0"/>
                <a:cs typeface="Times New Roman" panose="02020603050405020304" pitchFamily="18" charset="0"/>
              </a:rPr>
              <a:t>Réponse à la Question 3</a:t>
            </a:r>
          </a:p>
          <a:p>
            <a:pPr algn="ctr"/>
            <a:r>
              <a:rPr lang="fr-FR" sz="1800" dirty="0">
                <a:effectLst/>
                <a:latin typeface="Calibri" panose="020F0502020204030204" pitchFamily="34" charset="0"/>
                <a:ea typeface="Calibri" panose="020F0502020204030204" pitchFamily="34" charset="0"/>
                <a:cs typeface="Times New Roman" panose="02020603050405020304" pitchFamily="18" charset="0"/>
              </a:rPr>
              <a:t>En 1974, </a:t>
            </a:r>
            <a:r>
              <a:rPr lang="fr-FR" dirty="0">
                <a:latin typeface="Calibri" panose="020F0502020204030204" pitchFamily="34" charset="0"/>
                <a:ea typeface="Calibri" panose="020F0502020204030204" pitchFamily="34" charset="0"/>
                <a:cs typeface="Times New Roman" panose="02020603050405020304" pitchFamily="18" charset="0"/>
              </a:rPr>
              <a:t>il y avait des parkings sous </a:t>
            </a:r>
            <a:r>
              <a:rPr lang="fr-FR" sz="1800" dirty="0">
                <a:effectLst/>
                <a:latin typeface="Calibri" panose="020F0502020204030204" pitchFamily="34" charset="0"/>
                <a:ea typeface="Calibri" panose="020F0502020204030204" pitchFamily="34" charset="0"/>
                <a:cs typeface="Times New Roman" panose="02020603050405020304" pitchFamily="18" charset="0"/>
              </a:rPr>
              <a:t>le bâtiment</a:t>
            </a:r>
          </a:p>
        </p:txBody>
      </p:sp>
      <p:pic>
        <p:nvPicPr>
          <p:cNvPr id="4" name="Image 3">
            <a:extLst>
              <a:ext uri="{FF2B5EF4-FFF2-40B4-BE49-F238E27FC236}">
                <a16:creationId xmlns:a16="http://schemas.microsoft.com/office/drawing/2014/main" id="{DBA65CE6-4CE5-4E05-B873-731F0138A9F3}"/>
              </a:ext>
            </a:extLst>
          </p:cNvPr>
          <p:cNvPicPr>
            <a:picLocks noChangeAspect="1"/>
          </p:cNvPicPr>
          <p:nvPr/>
        </p:nvPicPr>
        <p:blipFill>
          <a:blip r:embed="rId2"/>
          <a:stretch>
            <a:fillRect/>
          </a:stretch>
        </p:blipFill>
        <p:spPr>
          <a:xfrm>
            <a:off x="2275839" y="1832918"/>
            <a:ext cx="7640319" cy="2739976"/>
          </a:xfrm>
          <a:prstGeom prst="rect">
            <a:avLst/>
          </a:prstGeom>
        </p:spPr>
      </p:pic>
    </p:spTree>
    <p:extLst>
      <p:ext uri="{BB962C8B-B14F-4D97-AF65-F5344CB8AC3E}">
        <p14:creationId xmlns:p14="http://schemas.microsoft.com/office/powerpoint/2010/main" val="32176806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2BD4BC35-0001-4384-9FD1-527A31632994}"/>
              </a:ext>
            </a:extLst>
          </p:cNvPr>
          <p:cNvSpPr txBox="1"/>
          <p:nvPr/>
        </p:nvSpPr>
        <p:spPr>
          <a:xfrm>
            <a:off x="1842939" y="926978"/>
            <a:ext cx="8262594" cy="646331"/>
          </a:xfrm>
          <a:prstGeom prst="rect">
            <a:avLst/>
          </a:prstGeom>
          <a:noFill/>
        </p:spPr>
        <p:txBody>
          <a:bodyPr wrap="square">
            <a:spAutoFit/>
          </a:bodyPr>
          <a:lstStyle/>
          <a:p>
            <a:pPr algn="ctr"/>
            <a:r>
              <a:rPr lang="fr-FR" sz="1800" dirty="0">
                <a:effectLst/>
                <a:latin typeface="Calibri" panose="020F0502020204030204" pitchFamily="34" charset="0"/>
                <a:ea typeface="Calibri" panose="020F0502020204030204" pitchFamily="34" charset="0"/>
                <a:cs typeface="Times New Roman" panose="02020603050405020304" pitchFamily="18" charset="0"/>
              </a:rPr>
              <a:t>Question 4</a:t>
            </a:r>
          </a:p>
          <a:p>
            <a:pPr algn="ctr"/>
            <a:r>
              <a:rPr lang="fr-FR" sz="1800" dirty="0">
                <a:effectLst/>
                <a:latin typeface="Calibri" panose="020F0502020204030204" pitchFamily="34" charset="0"/>
                <a:ea typeface="Calibri" panose="020F0502020204030204" pitchFamily="34" charset="0"/>
                <a:cs typeface="Times New Roman" panose="02020603050405020304" pitchFamily="18" charset="0"/>
              </a:rPr>
              <a:t>« Que remarquez-vous sur ce plan que vous ne voyez plus aujourd'hui ? »</a:t>
            </a:r>
          </a:p>
        </p:txBody>
      </p:sp>
      <p:pic>
        <p:nvPicPr>
          <p:cNvPr id="5" name="Image 4">
            <a:extLst>
              <a:ext uri="{FF2B5EF4-FFF2-40B4-BE49-F238E27FC236}">
                <a16:creationId xmlns:a16="http://schemas.microsoft.com/office/drawing/2014/main" id="{662D23BC-199E-4BFE-A494-75C9178CD784}"/>
              </a:ext>
            </a:extLst>
          </p:cNvPr>
          <p:cNvPicPr>
            <a:picLocks noChangeAspect="1"/>
          </p:cNvPicPr>
          <p:nvPr/>
        </p:nvPicPr>
        <p:blipFill>
          <a:blip r:embed="rId2"/>
          <a:stretch>
            <a:fillRect/>
          </a:stretch>
        </p:blipFill>
        <p:spPr>
          <a:xfrm>
            <a:off x="2928805" y="1680473"/>
            <a:ext cx="6334389" cy="4323681"/>
          </a:xfrm>
          <a:prstGeom prst="rect">
            <a:avLst/>
          </a:prstGeom>
        </p:spPr>
      </p:pic>
    </p:spTree>
    <p:extLst>
      <p:ext uri="{BB962C8B-B14F-4D97-AF65-F5344CB8AC3E}">
        <p14:creationId xmlns:p14="http://schemas.microsoft.com/office/powerpoint/2010/main" val="34631628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92E9408-76E6-482B-935D-06755F65EBD7}"/>
              </a:ext>
            </a:extLst>
          </p:cNvPr>
          <p:cNvSpPr txBox="1"/>
          <p:nvPr/>
        </p:nvSpPr>
        <p:spPr>
          <a:xfrm>
            <a:off x="1080940" y="939307"/>
            <a:ext cx="10030119" cy="923330"/>
          </a:xfrm>
          <a:prstGeom prst="rect">
            <a:avLst/>
          </a:prstGeom>
          <a:noFill/>
        </p:spPr>
        <p:txBody>
          <a:bodyPr wrap="square">
            <a:spAutoFit/>
          </a:bodyPr>
          <a:lstStyle/>
          <a:p>
            <a:pPr algn="ctr"/>
            <a:r>
              <a:rPr lang="fr-FR" sz="1800" dirty="0">
                <a:effectLst/>
                <a:latin typeface="Calibri" panose="020F0502020204030204" pitchFamily="34" charset="0"/>
                <a:ea typeface="Calibri" panose="020F0502020204030204" pitchFamily="34" charset="0"/>
                <a:cs typeface="Times New Roman" panose="02020603050405020304" pitchFamily="18" charset="0"/>
              </a:rPr>
              <a:t>Question 5</a:t>
            </a:r>
          </a:p>
          <a:p>
            <a:pPr algn="ctr"/>
            <a:r>
              <a:rPr lang="fr-FR" sz="1800" dirty="0">
                <a:effectLst/>
                <a:latin typeface="Calibri" panose="020F0502020204030204" pitchFamily="34" charset="0"/>
                <a:ea typeface="Calibri" panose="020F0502020204030204" pitchFamily="34" charset="0"/>
                <a:cs typeface="Times New Roman" panose="02020603050405020304" pitchFamily="18" charset="0"/>
              </a:rPr>
              <a:t>« Si vous deviez supprimer un élément du bâtiment pour retrouver l'intention architecturale de 1974, lequel choisiriez-vous ? »</a:t>
            </a:r>
          </a:p>
        </p:txBody>
      </p:sp>
      <p:pic>
        <p:nvPicPr>
          <p:cNvPr id="7" name="Image 6">
            <a:extLst>
              <a:ext uri="{FF2B5EF4-FFF2-40B4-BE49-F238E27FC236}">
                <a16:creationId xmlns:a16="http://schemas.microsoft.com/office/drawing/2014/main" id="{0F9149E9-41E2-46FA-AF25-0FD2EEFC363D}"/>
              </a:ext>
            </a:extLst>
          </p:cNvPr>
          <p:cNvPicPr>
            <a:picLocks noChangeAspect="1"/>
          </p:cNvPicPr>
          <p:nvPr/>
        </p:nvPicPr>
        <p:blipFill>
          <a:blip r:embed="rId2"/>
          <a:stretch>
            <a:fillRect/>
          </a:stretch>
        </p:blipFill>
        <p:spPr>
          <a:xfrm>
            <a:off x="1989055" y="1938622"/>
            <a:ext cx="8213889" cy="3696250"/>
          </a:xfrm>
          <a:prstGeom prst="rect">
            <a:avLst/>
          </a:prstGeom>
        </p:spPr>
      </p:pic>
    </p:spTree>
    <p:extLst>
      <p:ext uri="{BB962C8B-B14F-4D97-AF65-F5344CB8AC3E}">
        <p14:creationId xmlns:p14="http://schemas.microsoft.com/office/powerpoint/2010/main" val="507169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EB0CEA84-4297-4C98-9CAD-981E2E4BEC37}"/>
              </a:ext>
            </a:extLst>
          </p:cNvPr>
          <p:cNvSpPr txBox="1"/>
          <p:nvPr/>
        </p:nvSpPr>
        <p:spPr>
          <a:xfrm>
            <a:off x="1734532" y="920621"/>
            <a:ext cx="9162853" cy="5047536"/>
          </a:xfrm>
          <a:prstGeom prst="rect">
            <a:avLst/>
          </a:prstGeom>
          <a:noFill/>
        </p:spPr>
        <p:txBody>
          <a:bodyPr wrap="square" rtlCol="0">
            <a:spAutoFit/>
          </a:bodyPr>
          <a:lstStyle/>
          <a:p>
            <a:pPr algn="just"/>
            <a:r>
              <a:rPr lang="fr-FR" sz="2000" b="1" dirty="0">
                <a:latin typeface="Arial" panose="020B0604020202020204" pitchFamily="34" charset="0"/>
                <a:cs typeface="Arial" panose="020B0604020202020204" pitchFamily="34" charset="0"/>
              </a:rPr>
              <a:t>Je vous remercie de votre attention.</a:t>
            </a:r>
          </a:p>
          <a:p>
            <a:pPr algn="just"/>
            <a:endParaRPr lang="fr-FR" sz="2000" b="1" dirty="0">
              <a:latin typeface="Arial" panose="020B0604020202020204" pitchFamily="34" charset="0"/>
              <a:cs typeface="Arial" panose="020B0604020202020204" pitchFamily="34" charset="0"/>
            </a:endParaRPr>
          </a:p>
          <a:p>
            <a:pPr algn="just"/>
            <a:endParaRPr lang="fr-FR" sz="2000" b="1" dirty="0">
              <a:latin typeface="Arial" panose="020B0604020202020204" pitchFamily="34" charset="0"/>
              <a:cs typeface="Arial" panose="020B0604020202020204" pitchFamily="34" charset="0"/>
            </a:endParaRPr>
          </a:p>
          <a:p>
            <a:pPr algn="just"/>
            <a:endParaRPr lang="fr-FR" sz="2000" b="1" dirty="0">
              <a:latin typeface="Arial" panose="020B0604020202020204" pitchFamily="34" charset="0"/>
              <a:cs typeface="Arial" panose="020B0604020202020204" pitchFamily="34" charset="0"/>
            </a:endParaRPr>
          </a:p>
          <a:p>
            <a:pPr algn="just"/>
            <a:endParaRPr lang="fr-FR" sz="2000" b="1" dirty="0">
              <a:latin typeface="Arial" panose="020B0604020202020204" pitchFamily="34" charset="0"/>
              <a:cs typeface="Arial" panose="020B0604020202020204" pitchFamily="34" charset="0"/>
            </a:endParaRPr>
          </a:p>
          <a:p>
            <a:pPr algn="just"/>
            <a:endParaRPr lang="fr-FR" sz="2000" b="1" dirty="0">
              <a:latin typeface="Arial" panose="020B0604020202020204" pitchFamily="34" charset="0"/>
              <a:cs typeface="Arial" panose="020B0604020202020204" pitchFamily="34" charset="0"/>
            </a:endParaRPr>
          </a:p>
          <a:p>
            <a:pPr algn="just"/>
            <a:endParaRPr lang="fr-FR" sz="2000" b="1" dirty="0">
              <a:latin typeface="Arial" panose="020B0604020202020204" pitchFamily="34" charset="0"/>
              <a:cs typeface="Arial" panose="020B0604020202020204" pitchFamily="34" charset="0"/>
            </a:endParaRPr>
          </a:p>
          <a:p>
            <a:pPr algn="just"/>
            <a:r>
              <a:rPr lang="fr-FR" sz="2000" b="1" dirty="0">
                <a:latin typeface="Arial" panose="020B0604020202020204" pitchFamily="34" charset="0"/>
                <a:cs typeface="Arial" panose="020B0604020202020204" pitchFamily="34" charset="0"/>
              </a:rPr>
              <a:t>Avant d’entamer cette visite du Palais, qui commence dans cette salle, </a:t>
            </a:r>
          </a:p>
          <a:p>
            <a:pPr algn="just"/>
            <a:r>
              <a:rPr lang="fr-FR" sz="2000" b="1" dirty="0">
                <a:latin typeface="Arial" panose="020B0604020202020204" pitchFamily="34" charset="0"/>
                <a:cs typeface="Arial" panose="020B0604020202020204" pitchFamily="34" charset="0"/>
              </a:rPr>
              <a:t>y a – t – il des observations que vous souhaitez communiquer…</a:t>
            </a:r>
          </a:p>
          <a:p>
            <a:pPr algn="just"/>
            <a:endParaRPr lang="fr-FR" sz="2000" b="1" dirty="0">
              <a:latin typeface="Arial" panose="020B0604020202020204" pitchFamily="34" charset="0"/>
              <a:cs typeface="Arial" panose="020B0604020202020204" pitchFamily="34" charset="0"/>
            </a:endParaRPr>
          </a:p>
          <a:p>
            <a:pPr algn="just"/>
            <a:endParaRPr lang="fr-FR" sz="2000" b="1" dirty="0">
              <a:latin typeface="Arial" panose="020B0604020202020204" pitchFamily="34" charset="0"/>
              <a:cs typeface="Arial" panose="020B0604020202020204" pitchFamily="34" charset="0"/>
            </a:endParaRPr>
          </a:p>
          <a:p>
            <a:pPr algn="just"/>
            <a:endParaRPr lang="fr-FR" sz="2000" b="1" dirty="0">
              <a:latin typeface="Arial" panose="020B0604020202020204" pitchFamily="34" charset="0"/>
              <a:cs typeface="Arial" panose="020B0604020202020204" pitchFamily="34" charset="0"/>
            </a:endParaRPr>
          </a:p>
          <a:p>
            <a:pPr algn="just"/>
            <a:endParaRPr lang="fr-FR" sz="2000" b="1" dirty="0">
              <a:latin typeface="Arial" panose="020B0604020202020204" pitchFamily="34" charset="0"/>
              <a:cs typeface="Arial" panose="020B0604020202020204" pitchFamily="34" charset="0"/>
            </a:endParaRPr>
          </a:p>
          <a:p>
            <a:pPr algn="just"/>
            <a:endParaRPr lang="fr-FR" sz="2000" b="1" dirty="0">
              <a:latin typeface="Arial" panose="020B0604020202020204" pitchFamily="34" charset="0"/>
              <a:cs typeface="Arial" panose="020B0604020202020204" pitchFamily="34" charset="0"/>
            </a:endParaRPr>
          </a:p>
          <a:p>
            <a:pPr algn="r"/>
            <a:r>
              <a:rPr lang="fr-FR" sz="1400" b="1" i="1" dirty="0">
                <a:latin typeface="Bodoni MT" panose="02070603080606020203" pitchFamily="18" charset="0"/>
                <a:cs typeface="Arial" panose="020B0604020202020204" pitchFamily="34" charset="0"/>
              </a:rPr>
              <a:t>Rémy BERTHET-RAYNE</a:t>
            </a:r>
          </a:p>
          <a:p>
            <a:pPr algn="r"/>
            <a:r>
              <a:rPr lang="fr-FR" sz="1400" b="1" i="1" dirty="0">
                <a:latin typeface="Bodoni MT" panose="02070603080606020203" pitchFamily="18" charset="0"/>
                <a:cs typeface="Arial" panose="020B0604020202020204" pitchFamily="34" charset="0"/>
              </a:rPr>
              <a:t>Architecte DPLG</a:t>
            </a:r>
          </a:p>
          <a:p>
            <a:pPr algn="r"/>
            <a:r>
              <a:rPr lang="fr-FR" sz="1400" b="1" i="1" dirty="0">
                <a:latin typeface="Bodoni MT" panose="02070603080606020203" pitchFamily="18" charset="0"/>
                <a:cs typeface="Arial" panose="020B0604020202020204" pitchFamily="34" charset="0"/>
              </a:rPr>
              <a:t>Expert judiciaire</a:t>
            </a:r>
          </a:p>
        </p:txBody>
      </p:sp>
    </p:spTree>
    <p:extLst>
      <p:ext uri="{BB962C8B-B14F-4D97-AF65-F5344CB8AC3E}">
        <p14:creationId xmlns:p14="http://schemas.microsoft.com/office/powerpoint/2010/main" val="299430229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que">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814</TotalTime>
  <Words>1562</Words>
  <Application>Microsoft Office PowerPoint</Application>
  <PresentationFormat>Grand écran</PresentationFormat>
  <Paragraphs>97</Paragraphs>
  <Slides>39</Slides>
  <Notes>1</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39</vt:i4>
      </vt:variant>
    </vt:vector>
  </HeadingPairs>
  <TitlesOfParts>
    <vt:vector size="45" baseType="lpstr">
      <vt:lpstr>Arial</vt:lpstr>
      <vt:lpstr>Bodoni MT</vt:lpstr>
      <vt:lpstr>Calibri</vt:lpstr>
      <vt:lpstr>Garamond</vt:lpstr>
      <vt:lpstr>Segoe UI</vt:lpstr>
      <vt:lpstr>Organique</vt:lpstr>
      <vt:lpstr>Vous connaissez le Palais de justice </vt:lpstr>
      <vt:lpstr>Le voyez- vous?</vt:lpstr>
      <vt:lpstr>Est-ce que vous le regardez encore ?</vt:lpstr>
      <vt:lpstr>Qu’est ce qui est à l'origine de cette présentation d’aujourd’hui?</vt:lpstr>
      <vt:lpstr>Chargé de cette visite, mon regard a changé. J'ai commencé à regarder les murs.</vt:lpstr>
      <vt:lpstr>Puis les plafonds</vt:lpstr>
      <vt:lpstr>Puis le mobilier.  </vt:lpstr>
      <vt:lpstr>Puis les salles d'audience.</vt:lpstr>
      <vt:lpstr>Puis les détails  Et je me suis demandé :  Qu'est-ce que je n'avais pas vu auparavant ?  D’ailleurs, qui peut indiquer où se trouvent ces deux éléments de décoration et à quoi ils servent?  </vt:lpstr>
      <vt:lpstr>Et c’est devenu le pari de cette visite Vous inviter à jeter « UN NOUVEAU REGARD »</vt:lpstr>
      <vt:lpstr>En 1974, qu'avait-on demandé de construire à trois architectes : Gérard Lapernon, Pierre Bourdeix et Daniel Cathelin?</vt:lpstr>
      <vt:lpstr>Des bureaux pour les magistrats, les greffes, la police, les prudhommes, la présidence…</vt:lpstr>
      <vt:lpstr> Des services pour le public, les avocats, le personnel d’accueil, d’entretien, de gardiennage… </vt:lpstr>
      <vt:lpstr>Des espaces de circulation, d’agrément, de restauration, de documentation…</vt:lpstr>
      <vt:lpstr>En bref :  Un palais des juridictions administratives. Autrement dit : un bâtiment ayant une fonction de représentation de l'institution,  A la fois fonctionnel et monumental Caractéristique de l'architecture lyonnaise sur pilotis du début des années 1970, pilotis aujourd’hui disparus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Il s’agit de la sculpture sur béton qui longe le grand escalier qui mène à la salle des pas perdus. C’est l’œuvre du sculpteur et graveur Denis MOROG (de son vrai nom Jean-Paul Delhumeau). Passionné du béton, un matériau brut, il en a révélé sa beauté et a marqué l’architecture publique de Lyon par ses œuvres monumentales. Il a conçu la décoration de la salle des pas perdus et de son escalier monumental en relation étroite avec le matériau et le bâti.</vt:lpstr>
      <vt:lpstr>Où s'arrête l'architecture et où commence l'œuvre d'art ? Les trois architectes ont conçu un espace dans lequel architecture et art sont en dialogue permanent </vt:lpstr>
      <vt:lpstr>Chaque salle d’audience est un support à l’art. Qui peut dire de combien de salles d’audiences dispose le palais  A. 4    B. 5    C. 6     D. 8  </vt:lpstr>
      <vt:lpstr>Chaque salle d’audience est ornée sur son mur du fond d’une œuvre peinte ou sculptée. Ce sont les œuvres d’André Borderie. Peintre et sculpteur, il s’est intéressé à la tapisserie, puis s’est tourné vers la céramique. Un matériau qui lui permet de penser l’espace. </vt:lpstr>
      <vt:lpstr>Un bâtiment peut-il rester architecturalement le même lorsqu'on modifie sa fonction ?   A l’origine, le palais des juridictions administratives était porté sur des pilotis et conçu pour « Flotter » au-dessus des rues de Créqui, Rabelais et Duguesclin. L’espace du rez de chaussée restait libre sous forme d’un encorbellement couvert le long de ces rues. Ces pilotis sont portés en rouge sur la coupe du palais ci-dessous. Coupe aimablement mise à notre disposition par Dominique LAPERNON, fils de l’un des trois architectes concepteurs. </vt:lpstr>
      <vt:lpstr>Au fil du temps, l’évolution des fonctions du palais et de ses besoins de place a fait qu’en 2007, les façades se sont avancées entre les pilotis, absorbés dans une volumétrie qui vient jusqu’à la rue.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Vous connaissez ce bâtiment ? </dc:title>
  <dc:creator>Rémy Berthet-Rayne</dc:creator>
  <cp:lastModifiedBy>Rémy Berthet-Rayne</cp:lastModifiedBy>
  <cp:revision>73</cp:revision>
  <dcterms:created xsi:type="dcterms:W3CDTF">2026-10-06T03:23:41Z</dcterms:created>
  <dcterms:modified xsi:type="dcterms:W3CDTF">2026-10-13T04:06:47Z</dcterms:modified>
</cp:coreProperties>
</file>